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69" r:id="rId3"/>
    <p:sldId id="270" r:id="rId4"/>
    <p:sldId id="272" r:id="rId5"/>
    <p:sldId id="273" r:id="rId6"/>
    <p:sldId id="267" r:id="rId7"/>
    <p:sldId id="264" r:id="rId8"/>
    <p:sldId id="274" r:id="rId9"/>
    <p:sldId id="276" r:id="rId10"/>
    <p:sldId id="277" r:id="rId11"/>
    <p:sldId id="278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ibre Franklin" pitchFamily="2" charset="77"/>
      <p:regular r:id="rId19"/>
      <p:bold r:id="rId20"/>
      <p:italic r:id="rId21"/>
      <p:boldItalic r:id="rId22"/>
    </p:embeddedFont>
    <p:embeddedFont>
      <p:font typeface="Libre Franklin Medium" panose="020F0502020204030204" pitchFamily="34" charset="0"/>
      <p:regular r:id="rId23"/>
      <p:bold r:id="rId24"/>
      <p:italic r:id="rId25"/>
      <p:boldItalic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Medium" panose="020F050202020403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718"/>
  </p:normalViewPr>
  <p:slideViewPr>
    <p:cSldViewPr snapToGrid="0">
      <p:cViewPr varScale="1">
        <p:scale>
          <a:sx n="112" d="100"/>
          <a:sy n="112" d="100"/>
        </p:scale>
        <p:origin x="3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pa banderas">
  <p:cSld name="Diapositiva de título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7" cy="4051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7008718" y="5361238"/>
            <a:ext cx="3839229" cy="1239206"/>
            <a:chOff x="8169499" y="5338777"/>
            <a:chExt cx="3666185" cy="1170719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 descr="Imagen que contiene dibujo&#10;&#10;Descripción generada con confianza muy alt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 descr="Imagen que contiene alimentos&#10;&#10;Descripción generada con confianza muy alt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 descr="Imagen que contiene dibujo&#10;&#10;Descripción generada con confianza muy alta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 descr="Imagen que contiene dibujo&#10;&#10;Descripción generada con confianza muy alta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 descr="Imagen que contiene alimentos&#10;&#10;Descripción generada con confianza muy alta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2963" cy="7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-12993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13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Imagen que contiene alimentos, plato&#10;&#10;Descripción generada con confianza muy alt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91C70-D015-DA4B-ADF1-739CB6EB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28/03/22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47850-B4E4-6E40-8F3B-1303DEE9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BF759-423E-FF46-B775-CF441DE4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368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4_Encabezado de secció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9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9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11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-27495" y="1125207"/>
            <a:ext cx="12212319" cy="4545511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t="-227" r="57" b="5827"/>
          <a:stretch/>
        </p:blipFill>
        <p:spPr>
          <a:xfrm>
            <a:off x="7221283" y="1111560"/>
            <a:ext cx="4970718" cy="455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378" y="5734847"/>
            <a:ext cx="12208027" cy="11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97257" y="2770054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-23404" y="5670719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-23404" y="1057450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" name="Google Shape;34;p4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 descr="Imagen que contiene reloj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4" descr="Imagen que contiene objeto, reloj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833438" y="1037255"/>
            <a:ext cx="10515600" cy="50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2" name="Google Shape;42;p4" descr="Imagen que contiene señal&#10;&#10;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" name="Google Shape;45;p5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833838" y="1037939"/>
            <a:ext cx="10515199" cy="502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0" name="Google Shape;50;p5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3" name="Google Shape;53;p6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 descr="Imagen que contiene reloj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" name="Google Shape;58;p6" descr="Imagen que contiene objeto, reloj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60" name="Google Shape;60;p6" descr="Imagen que contiene señal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3" name="Google Shape;63;p7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67" name="Google Shape;67;p7" descr="Imagen que contiene señal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 descr="Imagen que contiene dibujo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 descr="Imagen que contiene dibujo&#10;&#10;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 descr="Imagen que contiene dibujo&#10;&#10;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 descr="Imagen que contiene dibujo&#10;&#10;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8" descr="Imagen que contiene alimentos, plato&#10;&#10;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conga.redclara.ne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45.png"/><Relationship Id="rId18" Type="http://schemas.openxmlformats.org/officeDocument/2006/relationships/image" Target="../media/image49.svg"/><Relationship Id="rId3" Type="http://schemas.openxmlformats.org/officeDocument/2006/relationships/image" Target="../media/image55.svg"/><Relationship Id="rId21" Type="http://schemas.openxmlformats.org/officeDocument/2006/relationships/image" Target="../media/image65.svg"/><Relationship Id="rId7" Type="http://schemas.openxmlformats.org/officeDocument/2006/relationships/image" Target="../media/image59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image" Target="../media/image54.png"/><Relationship Id="rId16" Type="http://schemas.openxmlformats.org/officeDocument/2006/relationships/image" Target="../media/image42.sv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11" Type="http://schemas.openxmlformats.org/officeDocument/2006/relationships/image" Target="../media/image43.png"/><Relationship Id="rId5" Type="http://schemas.openxmlformats.org/officeDocument/2006/relationships/image" Target="../media/image57.png"/><Relationship Id="rId15" Type="http://schemas.openxmlformats.org/officeDocument/2006/relationships/image" Target="../media/image41.png"/><Relationship Id="rId23" Type="http://schemas.openxmlformats.org/officeDocument/2006/relationships/image" Target="../media/image67.png"/><Relationship Id="rId10" Type="http://schemas.openxmlformats.org/officeDocument/2006/relationships/image" Target="../media/image62.svg"/><Relationship Id="rId19" Type="http://schemas.openxmlformats.org/officeDocument/2006/relationships/image" Target="../media/image6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46.svg"/><Relationship Id="rId22" Type="http://schemas.openxmlformats.org/officeDocument/2006/relationships/image" Target="../media/image6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54025" y="552575"/>
            <a:ext cx="61563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>
                <a:latin typeface="Montserrat Medium"/>
                <a:ea typeface="Montserrat Medium"/>
                <a:cs typeface="Montserrat Medium"/>
                <a:sym typeface="Montserrat Medium"/>
              </a:rPr>
              <a:t>physics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2"/>
          </p:nvPr>
        </p:nvSpPr>
        <p:spPr>
          <a:xfrm>
            <a:off x="233525" y="3587750"/>
            <a:ext cx="117741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José 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Ocariz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Université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 de Paris (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Coordinator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 EU)</a:t>
            </a:r>
            <a:endParaRPr sz="1800" dirty="0">
              <a:latin typeface="+mn-lt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Luis A. Núñez, Universidad Industrial de Santander (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Coordinator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 LA)</a:t>
            </a:r>
            <a:endParaRPr sz="1800" dirty="0">
              <a:latin typeface="+mn-lt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</a:pP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Reina Camacho Toro, Centre 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National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 de la 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Recherche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Scientifique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 (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Deputy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coordinator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)</a:t>
            </a:r>
            <a:endParaRPr sz="1800" dirty="0">
              <a:latin typeface="+mn-lt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Andrea Grijalva, </a:t>
            </a:r>
            <a:r>
              <a:rPr lang="es-ES" sz="1800" dirty="0" err="1">
                <a:latin typeface="+mn-lt"/>
                <a:ea typeface="Roboto"/>
                <a:cs typeface="Roboto"/>
                <a:sym typeface="Roboto"/>
              </a:rPr>
              <a:t>Université</a:t>
            </a:r>
            <a:r>
              <a:rPr lang="es-ES" sz="1800" dirty="0">
                <a:latin typeface="+mn-lt"/>
                <a:ea typeface="Roboto"/>
                <a:cs typeface="Roboto"/>
                <a:sym typeface="Roboto"/>
              </a:rPr>
              <a:t> de Paris (Project Manager)</a:t>
            </a:r>
            <a:endParaRPr sz="1800" dirty="0"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FC4B9B-47E6-2D4D-BD09-3AD61958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430" y="2760266"/>
            <a:ext cx="2316780" cy="86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FF15E-87A7-B54C-A503-10902CBB7EAB}"/>
              </a:ext>
            </a:extLst>
          </p:cNvPr>
          <p:cNvSpPr txBox="1"/>
          <p:nvPr/>
        </p:nvSpPr>
        <p:spPr>
          <a:xfrm>
            <a:off x="8927863" y="3620784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</a:rPr>
              <a:t>Cartagena 28 &amp; 29 </a:t>
            </a:r>
            <a:r>
              <a:rPr lang="es-ES_tradnl" b="1" dirty="0" err="1">
                <a:solidFill>
                  <a:schemeClr val="bg1"/>
                </a:solidFill>
              </a:rPr>
              <a:t>march</a:t>
            </a:r>
            <a:r>
              <a:rPr lang="es-ES_tradnl" b="1" dirty="0">
                <a:solidFill>
                  <a:schemeClr val="bg1"/>
                </a:solidFill>
              </a:rPr>
              <a:t>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C8E0-5BE6-3046-9DD6-E409A201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Remote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labs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66B493-5B5F-E848-9D8F-AABA44D343E5}"/>
              </a:ext>
            </a:extLst>
          </p:cNvPr>
          <p:cNvGrpSpPr/>
          <p:nvPr/>
        </p:nvGrpSpPr>
        <p:grpSpPr>
          <a:xfrm>
            <a:off x="696191" y="737756"/>
            <a:ext cx="10764693" cy="5569526"/>
            <a:chOff x="788308" y="865799"/>
            <a:chExt cx="9914040" cy="4794481"/>
          </a:xfrm>
        </p:grpSpPr>
        <p:sp>
          <p:nvSpPr>
            <p:cNvPr id="4" name="Slide Number Placeholder 3">
              <a:extLst>
                <a:ext uri="{FF2B5EF4-FFF2-40B4-BE49-F238E27FC236}">
                  <a16:creationId xmlns:a16="http://schemas.microsoft.com/office/drawing/2014/main" id="{76DE1D20-59E3-E64B-B736-4A8E4E37EC39}"/>
                </a:ext>
              </a:extLst>
            </p:cNvPr>
            <p:cNvSpPr txBox="1">
              <a:spLocks/>
            </p:cNvSpPr>
            <p:nvPr/>
          </p:nvSpPr>
          <p:spPr>
            <a:xfrm>
              <a:off x="7933948" y="5165280"/>
              <a:ext cx="2348280" cy="3906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fld id="{4C71EE00-8599-7546-802C-B5814ECDE431}" type="slidenum">
                <a:rPr lang="es-CO" smtClean="0"/>
                <a:pPr/>
                <a:t>10</a:t>
              </a:fld>
              <a:endParaRPr lang="es-CO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17F5FD-3415-D14D-928D-69B7A397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</a:blip>
            <a:srcRect/>
            <a:stretch>
              <a:fillRect/>
            </a:stretch>
          </p:blipFill>
          <p:spPr>
            <a:xfrm>
              <a:off x="1350628" y="1400040"/>
              <a:ext cx="867959" cy="867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C73FD9-D74F-764D-B897-618A27A9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7222588" y="3024000"/>
              <a:ext cx="3479760" cy="2033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12F428-0FA1-4A4F-8C4E-920801CCE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082588" y="1328760"/>
              <a:ext cx="1117800" cy="975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816E-3CA8-1D4D-803B-4C5E5D560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6534628" y="1368000"/>
              <a:ext cx="1155960" cy="1155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0CD6C3-82F8-9543-AFC4-55822D69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 l="25228" t="37328" r="23964" b="49806"/>
            <a:stretch>
              <a:fillRect/>
            </a:stretch>
          </p:blipFill>
          <p:spPr>
            <a:xfrm>
              <a:off x="4930468" y="1368000"/>
              <a:ext cx="1176120" cy="79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FD680C-B9FC-9E45-9F66-31CA1BEE5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8914588" y="1296000"/>
              <a:ext cx="1227959" cy="1227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81DF19-7E09-5243-98BB-FF2FA251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788308" y="2590200"/>
              <a:ext cx="4344480" cy="266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274F44-928B-3B43-B736-7E3B32C16C10}"/>
                </a:ext>
              </a:extLst>
            </p:cNvPr>
            <p:cNvSpPr txBox="1"/>
            <p:nvPr/>
          </p:nvSpPr>
          <p:spPr>
            <a:xfrm>
              <a:off x="1246588" y="902520"/>
              <a:ext cx="1152000" cy="393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>
                  <a:ln>
                    <a:noFill/>
                  </a:ln>
                  <a:solidFill>
                    <a:srgbClr val="21409A"/>
                  </a:solidFill>
                  <a:latin typeface="Roboto" pitchFamily="18"/>
                  <a:ea typeface="Roboto" pitchFamily="2"/>
                  <a:cs typeface="Roboto" pitchFamily="2"/>
                </a:rPr>
                <a:t>Biblio.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804176-AEA6-4C4F-94BD-637E12CDC71E}"/>
                </a:ext>
              </a:extLst>
            </p:cNvPr>
            <p:cNvSpPr txBox="1"/>
            <p:nvPr/>
          </p:nvSpPr>
          <p:spPr>
            <a:xfrm>
              <a:off x="3010588" y="902520"/>
              <a:ext cx="1152000" cy="393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>
                  <a:ln>
                    <a:noFill/>
                  </a:ln>
                  <a:solidFill>
                    <a:srgbClr val="CE181E"/>
                  </a:solidFill>
                  <a:latin typeface="Roboto" pitchFamily="18"/>
                  <a:ea typeface="Roboto" pitchFamily="2"/>
                  <a:cs typeface="Roboto" pitchFamily="2"/>
                </a:rPr>
                <a:t>Demo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82CACD-7D97-2D4F-B570-853EB5D076A0}"/>
                </a:ext>
              </a:extLst>
            </p:cNvPr>
            <p:cNvSpPr txBox="1"/>
            <p:nvPr/>
          </p:nvSpPr>
          <p:spPr>
            <a:xfrm>
              <a:off x="4482628" y="865799"/>
              <a:ext cx="3600000" cy="393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>
                  <a:ln>
                    <a:noFill/>
                  </a:ln>
                  <a:solidFill>
                    <a:srgbClr val="579835"/>
                  </a:solidFill>
                  <a:latin typeface="Roboto" pitchFamily="18"/>
                  <a:ea typeface="Roboto" pitchFamily="2"/>
                  <a:cs typeface="Roboto" pitchFamily="2"/>
                </a:rPr>
                <a:t>Control and data taking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972956-CAD6-5048-894F-321721931F31}"/>
                </a:ext>
              </a:extLst>
            </p:cNvPr>
            <p:cNvSpPr txBox="1"/>
            <p:nvPr/>
          </p:nvSpPr>
          <p:spPr>
            <a:xfrm>
              <a:off x="8194588" y="866520"/>
              <a:ext cx="2448000" cy="4294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>
                  <a:ln>
                    <a:noFill/>
                  </a:ln>
                  <a:solidFill>
                    <a:srgbClr val="21409A"/>
                  </a:solidFill>
                  <a:latin typeface="Roboto" pitchFamily="18"/>
                  <a:ea typeface="Roboto" pitchFamily="2"/>
                  <a:cs typeface="Roboto" pitchFamily="2"/>
                </a:rPr>
                <a:t>Communication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C71B3A-7D26-1247-9753-E166D714EFD8}"/>
                </a:ext>
              </a:extLst>
            </p:cNvPr>
            <p:cNvSpPr txBox="1"/>
            <p:nvPr/>
          </p:nvSpPr>
          <p:spPr>
            <a:xfrm>
              <a:off x="2794588" y="2700000"/>
              <a:ext cx="5400000" cy="503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000" b="1" i="0" u="none" strike="noStrike" kern="1200" cap="none" spc="0" baseline="0">
                  <a:ln>
                    <a:noFill/>
                  </a:ln>
                  <a:solidFill>
                    <a:srgbClr val="000000"/>
                  </a:solidFill>
                  <a:latin typeface="Roboto" pitchFamily="18"/>
                  <a:ea typeface="Roboto" pitchFamily="2"/>
                  <a:cs typeface="Roboto" pitchFamily="2"/>
                </a:rPr>
                <a:t>Remote detectors  and instruments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E50EFE-6431-F942-820A-14406A6D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 b="23462"/>
            <a:stretch>
              <a:fillRect/>
            </a:stretch>
          </p:blipFill>
          <p:spPr>
            <a:xfrm>
              <a:off x="1498588" y="4824000"/>
              <a:ext cx="990719" cy="83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105A949-D092-9E46-A21C-C3558D24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/>
              <a:alphaModFix/>
            </a:blip>
            <a:srcRect/>
            <a:stretch>
              <a:fillRect/>
            </a:stretch>
          </p:blipFill>
          <p:spPr>
            <a:xfrm>
              <a:off x="5312788" y="3276000"/>
              <a:ext cx="1915560" cy="212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AFE324-6850-674E-85D2-98FC78A28675}"/>
                </a:ext>
              </a:extLst>
            </p:cNvPr>
            <p:cNvSpPr txBox="1"/>
            <p:nvPr/>
          </p:nvSpPr>
          <p:spPr>
            <a:xfrm>
              <a:off x="5810668" y="4968000"/>
              <a:ext cx="979920" cy="4028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200" b="1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CAEN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39338A-8886-2D43-9179-D3152EE432E5}"/>
                </a:ext>
              </a:extLst>
            </p:cNvPr>
            <p:cNvSpPr txBox="1"/>
            <p:nvPr/>
          </p:nvSpPr>
          <p:spPr>
            <a:xfrm>
              <a:off x="7114588" y="5004720"/>
              <a:ext cx="3024000" cy="4143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s-CO" sz="2200" b="1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National Instruments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54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A8EB-19FA-EF40-8F66-267418A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Thanks</a:t>
            </a:r>
            <a:endParaRPr lang="es-ES_tradnl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8212B-B55E-6749-86C1-996BD909A4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742998"/>
            <a:ext cx="11430000" cy="43772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B9193-629C-824E-AF1F-401715F0DD0A}"/>
              </a:ext>
            </a:extLst>
          </p:cNvPr>
          <p:cNvSpPr txBox="1"/>
          <p:nvPr/>
        </p:nvSpPr>
        <p:spPr>
          <a:xfrm>
            <a:off x="833839" y="5394960"/>
            <a:ext cx="110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2021 = 30 </a:t>
            </a:r>
            <a:r>
              <a:rPr lang="es-ES_tradnl" sz="2400" b="1" dirty="0" err="1"/>
              <a:t>instructors</a:t>
            </a:r>
            <a:r>
              <a:rPr lang="es-ES_tradnl" sz="2400" b="1" dirty="0"/>
              <a:t> ; 50 </a:t>
            </a:r>
            <a:r>
              <a:rPr lang="es-ES_tradnl" sz="2400" b="1" dirty="0" err="1"/>
              <a:t>students</a:t>
            </a:r>
            <a:r>
              <a:rPr lang="es-ES_tradnl" sz="2400" b="1" dirty="0"/>
              <a:t> in 4 </a:t>
            </a:r>
            <a:r>
              <a:rPr lang="es-ES_tradnl" sz="2400" b="1" dirty="0" err="1"/>
              <a:t>countries</a:t>
            </a:r>
            <a:r>
              <a:rPr lang="es-ES_tradnl" sz="2400" b="1" dirty="0"/>
              <a:t> ; 100 </a:t>
            </a:r>
            <a:r>
              <a:rPr lang="es-ES_tradnl" sz="2400" b="1" dirty="0" err="1"/>
              <a:t>classes</a:t>
            </a:r>
            <a:r>
              <a:rPr lang="es-ES_tradnl" sz="2400" b="1" dirty="0"/>
              <a:t> in </a:t>
            </a:r>
            <a:r>
              <a:rPr lang="es-ES_tradnl" sz="2400" b="1" dirty="0" err="1"/>
              <a:t>Spanish</a:t>
            </a:r>
            <a:r>
              <a:rPr lang="es-ES_tradnl" sz="24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83363-E467-BC47-9022-35A48E98844A}"/>
              </a:ext>
            </a:extLst>
          </p:cNvPr>
          <p:cNvSpPr txBox="1"/>
          <p:nvPr/>
        </p:nvSpPr>
        <p:spPr>
          <a:xfrm>
            <a:off x="4685645" y="5900473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2022 = 70 </a:t>
            </a:r>
            <a:r>
              <a:rPr lang="es-ES_tradnl" sz="2400" b="1" dirty="0" err="1"/>
              <a:t>students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3524839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7E3D-E2FF-354E-AD45-8FD0F476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Scientific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collaboration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and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education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at a global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scale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1935F-FC2C-9649-8D9B-F41C4746B4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1E916F7-629A-E343-8501-59789BAA8DA7}" type="slidenum">
              <a:rPr lang="es-CO" smtClean="0"/>
              <a:pPr/>
              <a:t>2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1F25F-E1E3-2843-B9FA-8A75F67EA9A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92025" y="1567391"/>
            <a:ext cx="9544538" cy="52899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F04EE-55EC-1748-B0C7-4CD4F58394D2}"/>
              </a:ext>
            </a:extLst>
          </p:cNvPr>
          <p:cNvSpPr txBox="1"/>
          <p:nvPr/>
        </p:nvSpPr>
        <p:spPr>
          <a:xfrm>
            <a:off x="115156" y="1160304"/>
            <a:ext cx="4935540" cy="1539091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>
                <a:latin typeface="Roboto" pitchFamily="18"/>
                <a:ea typeface="Roboto" pitchFamily="2"/>
                <a:cs typeface="Roboto" pitchFamily="2"/>
              </a:rPr>
              <a:t>Science and higher education</a:t>
            </a:r>
          </a:p>
          <a:p>
            <a:pPr hangingPunct="0"/>
            <a:r>
              <a:rPr lang="es-CO" sz="2419" b="1" kern="1200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globally distributed,</a:t>
            </a:r>
          </a:p>
          <a:p>
            <a:pPr hangingPunct="0"/>
            <a:r>
              <a:rPr lang="es-CO" sz="2419" b="1" kern="1200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collaborative and</a:t>
            </a:r>
          </a:p>
          <a:p>
            <a:pPr hangingPunct="0"/>
            <a:r>
              <a:rPr lang="es-CO" sz="2419" b="1" kern="1200">
                <a:solidFill>
                  <a:srgbClr val="CE181E"/>
                </a:solidFill>
                <a:latin typeface="Roboto" pitchFamily="18"/>
                <a:ea typeface="Roboto" pitchFamily="2"/>
                <a:cs typeface="Roboto" pitchFamily="2"/>
              </a:rPr>
              <a:t>multidisciplinary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2C813-338F-C14E-B760-2F15A7529E37}"/>
              </a:ext>
            </a:extLst>
          </p:cNvPr>
          <p:cNvSpPr txBox="1"/>
          <p:nvPr/>
        </p:nvSpPr>
        <p:spPr>
          <a:xfrm>
            <a:off x="6879318" y="1306159"/>
            <a:ext cx="5224636" cy="1219081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>
                <a:latin typeface="Roboto" pitchFamily="18"/>
                <a:ea typeface="Roboto" pitchFamily="2"/>
                <a:cs typeface="Roboto" pitchFamily="2"/>
              </a:rPr>
              <a:t>University-research-society link  </a:t>
            </a:r>
          </a:p>
          <a:p>
            <a:pPr hangingPunct="0"/>
            <a:r>
              <a:rPr lang="es-CO" sz="2419" b="1" kern="1200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knowledge generation,</a:t>
            </a:r>
          </a:p>
          <a:p>
            <a:pPr hangingPunct="0"/>
            <a:r>
              <a:rPr lang="es-CO" sz="2419" b="1" kern="1200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application and transfer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16041-114A-0F4F-B60A-FBBDD5C2D38F}"/>
              </a:ext>
            </a:extLst>
          </p:cNvPr>
          <p:cNvSpPr txBox="1"/>
          <p:nvPr/>
        </p:nvSpPr>
        <p:spPr>
          <a:xfrm>
            <a:off x="87292" y="4621626"/>
            <a:ext cx="4005553" cy="1212551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b="1" kern="1200">
                <a:solidFill>
                  <a:srgbClr val="00A65D"/>
                </a:solidFill>
                <a:latin typeface="Roboto" pitchFamily="18"/>
                <a:ea typeface="Roboto" pitchFamily="2"/>
                <a:cs typeface="Roboto" pitchFamily="2"/>
              </a:rPr>
              <a:t>Virtual Research and</a:t>
            </a:r>
          </a:p>
          <a:p>
            <a:pPr hangingPunct="0"/>
            <a:r>
              <a:rPr lang="es-CO" sz="2419" b="1" kern="1200">
                <a:solidFill>
                  <a:srgbClr val="00A65D"/>
                </a:solidFill>
                <a:latin typeface="Roboto" pitchFamily="18"/>
                <a:ea typeface="Roboto" pitchFamily="2"/>
                <a:cs typeface="Roboto" pitchFamily="2"/>
              </a:rPr>
              <a:t>Learning Networks</a:t>
            </a:r>
          </a:p>
          <a:p>
            <a:pPr hangingPunct="0"/>
            <a:r>
              <a:rPr lang="es-CO" sz="2419" kern="1200">
                <a:latin typeface="Roboto" pitchFamily="18"/>
                <a:ea typeface="Roboto" pitchFamily="2"/>
                <a:cs typeface="Roboto" pitchFamily="2"/>
              </a:rPr>
              <a:t>play a key 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22738-D132-D84A-9F12-E7E1658317EA}"/>
              </a:ext>
            </a:extLst>
          </p:cNvPr>
          <p:cNvSpPr txBox="1"/>
          <p:nvPr/>
        </p:nvSpPr>
        <p:spPr>
          <a:xfrm>
            <a:off x="5486082" y="4904191"/>
            <a:ext cx="6704950" cy="1539525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>
                <a:latin typeface="Roboto" pitchFamily="18"/>
                <a:ea typeface="Roboto" pitchFamily="2"/>
                <a:cs typeface="Roboto" pitchFamily="2"/>
              </a:rPr>
              <a:t>A network where </a:t>
            </a:r>
            <a:r>
              <a:rPr lang="es-CO" sz="2419" b="1" kern="1200">
                <a:latin typeface="Roboto" pitchFamily="18"/>
                <a:ea typeface="Roboto" pitchFamily="2"/>
                <a:cs typeface="Roboto" pitchFamily="2"/>
              </a:rPr>
              <a:t>data, software tools,</a:t>
            </a:r>
          </a:p>
          <a:p>
            <a:pPr hangingPunct="0"/>
            <a:r>
              <a:rPr lang="es-CO" sz="2419" b="1" kern="1200">
                <a:latin typeface="Roboto" pitchFamily="18"/>
                <a:ea typeface="Roboto" pitchFamily="2"/>
                <a:cs typeface="Roboto" pitchFamily="2"/>
              </a:rPr>
              <a:t>research facilities, teaching and</a:t>
            </a:r>
          </a:p>
          <a:p>
            <a:pPr hangingPunct="0"/>
            <a:r>
              <a:rPr lang="es-CO" sz="2419" b="1" kern="1200">
                <a:latin typeface="Roboto" pitchFamily="18"/>
                <a:ea typeface="Roboto" pitchFamily="2"/>
                <a:cs typeface="Roboto" pitchFamily="2"/>
              </a:rPr>
              <a:t>information resources</a:t>
            </a:r>
          </a:p>
          <a:p>
            <a:pPr hangingPunct="0"/>
            <a:r>
              <a:rPr lang="es-CO" sz="2419" b="1" kern="1200">
                <a:latin typeface="Roboto" pitchFamily="18"/>
                <a:ea typeface="Roboto" pitchFamily="2"/>
                <a:cs typeface="Roboto" pitchFamily="2"/>
              </a:rPr>
              <a:t>are seamlessly shared</a:t>
            </a:r>
          </a:p>
        </p:txBody>
      </p:sp>
    </p:spTree>
    <p:extLst>
      <p:ext uri="{BB962C8B-B14F-4D97-AF65-F5344CB8AC3E}">
        <p14:creationId xmlns:p14="http://schemas.microsoft.com/office/powerpoint/2010/main" val="183325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EE5B-F9FE-4B49-92C9-A846CF76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The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importance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of virtual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research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and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learning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networks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24A0-17BE-8C45-A15D-110B8DE37E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40940" b="48290"/>
          <a:stretch>
            <a:fillRect/>
          </a:stretch>
        </p:blipFill>
        <p:spPr>
          <a:xfrm rot="10765200">
            <a:off x="3807627" y="1574846"/>
            <a:ext cx="3584970" cy="114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9F0A67-CCF7-974F-8ED5-E6AC875A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40940" b="48290"/>
          <a:stretch>
            <a:fillRect/>
          </a:stretch>
        </p:blipFill>
        <p:spPr>
          <a:xfrm>
            <a:off x="4238063" y="4322216"/>
            <a:ext cx="3584970" cy="11446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84686-F4E3-0B48-97CD-06F38B0FD0EB}"/>
              </a:ext>
            </a:extLst>
          </p:cNvPr>
          <p:cNvSpPr txBox="1"/>
          <p:nvPr/>
        </p:nvSpPr>
        <p:spPr>
          <a:xfrm>
            <a:off x="4092845" y="638245"/>
            <a:ext cx="3744323" cy="824186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b="1" kern="1200">
                <a:solidFill>
                  <a:srgbClr val="00B274"/>
                </a:solidFill>
                <a:latin typeface="Roboto" pitchFamily="18"/>
                <a:ea typeface="Roboto" pitchFamily="2"/>
                <a:cs typeface="Roboto" pitchFamily="2"/>
              </a:rPr>
              <a:t>Internationalization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117DF-CEBA-F045-B735-681FFF1B4467}"/>
              </a:ext>
            </a:extLst>
          </p:cNvPr>
          <p:cNvSpPr txBox="1"/>
          <p:nvPr/>
        </p:nvSpPr>
        <p:spPr>
          <a:xfrm>
            <a:off x="8707941" y="1769815"/>
            <a:ext cx="2845685" cy="824186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b="1" kern="1200">
                <a:solidFill>
                  <a:srgbClr val="ED1C24"/>
                </a:solidFill>
                <a:latin typeface="Roboto" pitchFamily="18"/>
                <a:ea typeface="Roboto" pitchFamily="2"/>
                <a:cs typeface="Roboto" pitchFamily="2"/>
              </a:rPr>
              <a:t>Modernization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D40CE-4C42-4C41-8911-A6C5CBED9CF1}"/>
              </a:ext>
            </a:extLst>
          </p:cNvPr>
          <p:cNvSpPr txBox="1"/>
          <p:nvPr/>
        </p:nvSpPr>
        <p:spPr>
          <a:xfrm>
            <a:off x="435600" y="1729759"/>
            <a:ext cx="2497376" cy="475877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b="1" kern="1200">
                <a:solidFill>
                  <a:srgbClr val="21409A"/>
                </a:solidFill>
                <a:latin typeface="Roboto" pitchFamily="18"/>
                <a:ea typeface="Roboto" pitchFamily="2"/>
                <a:cs typeface="Roboto" pitchFamily="2"/>
              </a:rPr>
              <a:t>Accessibility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E0A54B-D1CE-484E-9C07-8EB04F9C4E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33224" t="11911" r="34661" b="14702"/>
          <a:stretch>
            <a:fillRect/>
          </a:stretch>
        </p:blipFill>
        <p:spPr>
          <a:xfrm>
            <a:off x="4630982" y="2214854"/>
            <a:ext cx="2442953" cy="244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22BAC-7A95-8C41-A7A0-193D333EAB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96833" y="2553510"/>
            <a:ext cx="2002776" cy="20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3D503-24CC-FD4B-9911-7855B4D9240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230405" y="2422894"/>
            <a:ext cx="1610929" cy="16109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CDFBD-49DA-AF45-A058-3C865D503311}"/>
              </a:ext>
            </a:extLst>
          </p:cNvPr>
          <p:cNvSpPr txBox="1"/>
          <p:nvPr/>
        </p:nvSpPr>
        <p:spPr>
          <a:xfrm>
            <a:off x="108625" y="4463114"/>
            <a:ext cx="3635911" cy="1181639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Each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institution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/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group</a:t>
            </a:r>
            <a:endParaRPr lang="es-CO" sz="2419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might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not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have</a:t>
            </a:r>
            <a:endParaRPr lang="es-CO" sz="2419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all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resources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/staff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94FA3-FA4A-9E4D-8EDF-A98C92C8CD88}"/>
              </a:ext>
            </a:extLst>
          </p:cNvPr>
          <p:cNvSpPr txBox="1"/>
          <p:nvPr/>
        </p:nvSpPr>
        <p:spPr>
          <a:xfrm>
            <a:off x="2873764" y="1011683"/>
            <a:ext cx="6321374" cy="467170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collaborative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international</a:t>
            </a:r>
            <a:r>
              <a:rPr lang="es-CO" sz="2419" kern="1200" dirty="0">
                <a:latin typeface="Roboto" pitchFamily="18"/>
                <a:ea typeface="Roboto" pitchFamily="2"/>
                <a:cs typeface="Roboto" pitchFamily="2"/>
              </a:rPr>
              <a:t> </a:t>
            </a:r>
            <a:r>
              <a:rPr lang="es-CO" sz="2419" kern="1200" dirty="0" err="1">
                <a:latin typeface="Roboto" pitchFamily="18"/>
                <a:ea typeface="Roboto" pitchFamily="2"/>
                <a:cs typeface="Roboto" pitchFamily="2"/>
              </a:rPr>
              <a:t>environment</a:t>
            </a:r>
            <a:endParaRPr lang="es-CO" sz="2419" kern="1200" dirty="0">
              <a:latin typeface="Roboto" pitchFamily="18"/>
              <a:ea typeface="Roboto" pitchFamily="2"/>
              <a:cs typeface="Roboto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5937C-ACB4-C74A-AEDA-D01C955A1FD6}"/>
              </a:ext>
            </a:extLst>
          </p:cNvPr>
          <p:cNvSpPr txBox="1"/>
          <p:nvPr/>
        </p:nvSpPr>
        <p:spPr>
          <a:xfrm>
            <a:off x="7706552" y="4120900"/>
            <a:ext cx="4615095" cy="2036301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open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educational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resources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</a:t>
            </a:r>
          </a:p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connectivity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acquisition</a:t>
            </a:r>
            <a:endParaRPr lang="es-CO" sz="2419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hangingPunct="0"/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of digital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skills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and</a:t>
            </a:r>
          </a:p>
          <a:p>
            <a:pPr hangingPunct="0"/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use/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development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new</a:t>
            </a:r>
          </a:p>
          <a:p>
            <a:pPr hangingPunct="0"/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r>
              <a:rPr lang="es-CO" sz="2419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19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methods</a:t>
            </a:r>
            <a:endParaRPr lang="es-CO" sz="2419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21929-5226-134C-B133-73E13B00DA15}"/>
              </a:ext>
            </a:extLst>
          </p:cNvPr>
          <p:cNvSpPr txBox="1"/>
          <p:nvPr/>
        </p:nvSpPr>
        <p:spPr>
          <a:xfrm>
            <a:off x="95091" y="5824213"/>
            <a:ext cx="11842508" cy="851657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>
              <a:spcBef>
                <a:spcPts val="69"/>
              </a:spcBef>
            </a:pP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Sánchez, A., and Atlas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Collaboration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. "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The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CEVALE2VE case.” 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PoS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ICHEP2016 (2016) 322</a:t>
            </a:r>
          </a:p>
          <a:p>
            <a:pPr hangingPunct="0">
              <a:spcBef>
                <a:spcPts val="69"/>
              </a:spcBef>
            </a:pP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Caicedo, M., et al. "Virtual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research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and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learning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communities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in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Latin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America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: 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The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 CEVALE2VE case." </a:t>
            </a:r>
            <a:r>
              <a:rPr lang="es-CO" kern="1200" dirty="0" err="1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Interciencia</a:t>
            </a:r>
            <a:r>
              <a:rPr lang="es-CO" kern="1200" dirty="0">
                <a:latin typeface="Calibri" panose="020F0502020204030204" pitchFamily="34" charset="0"/>
                <a:ea typeface="Noto Sans CJK SC" pitchFamily="2"/>
                <a:cs typeface="Calibri" panose="020F0502020204030204" pitchFamily="34" charset="0"/>
              </a:rPr>
              <a:t> 42.11 (2017): 733-738</a:t>
            </a:r>
          </a:p>
          <a:p>
            <a:pPr hangingPunct="0">
              <a:spcBef>
                <a:spcPts val="69"/>
              </a:spcBef>
            </a:pPr>
            <a:r>
              <a:rPr lang="en-US" sz="1200" dirty="0"/>
              <a:t>Peña-Rodríguez, J., &amp; </a:t>
            </a:r>
            <a:r>
              <a:rPr lang="en-US" sz="1200" dirty="0" err="1"/>
              <a:t>Núñez</a:t>
            </a:r>
            <a:r>
              <a:rPr lang="en-US" sz="1200" dirty="0"/>
              <a:t>, L. A.. “LA-</a:t>
            </a:r>
            <a:r>
              <a:rPr lang="en-US" sz="1200" dirty="0" err="1"/>
              <a:t>CoNGA</a:t>
            </a:r>
            <a:r>
              <a:rPr lang="en-US" sz="1200" dirty="0"/>
              <a:t> physics: an Open Science Collaboration in Advanced Physics between Latin-America and Europe”. </a:t>
            </a:r>
            <a:r>
              <a:rPr lang="en-US" sz="1200" i="1" dirty="0"/>
              <a:t>arXiv:2201.02256</a:t>
            </a:r>
            <a:r>
              <a:rPr lang="en-US" sz="1200" dirty="0"/>
              <a:t>.</a:t>
            </a:r>
            <a:endParaRPr lang="es-CO" kern="1200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spcBef>
                <a:spcPts val="69"/>
              </a:spcBef>
            </a:pPr>
            <a:endParaRPr lang="es-CO" kern="1200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6675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F79E5-3C89-0B4F-B85B-58335E89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LA-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CoNGA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physics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A31E0-1299-984F-AD4E-BC482289C7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C96C478-1648-5D46-8904-2CC8586F1BA5}" type="slidenum">
              <a:rPr lang="es-CO" smtClean="0"/>
              <a:pPr/>
              <a:t>4</a:t>
            </a:fld>
            <a:endParaRPr lang="es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5CC7E-F684-A240-9367-CFD8E229D5E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14" y="23947"/>
            <a:ext cx="3616319" cy="46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22D88E-6443-214F-B4A1-E0FFFECF99DE}"/>
              </a:ext>
            </a:extLst>
          </p:cNvPr>
          <p:cNvSpPr txBox="1"/>
          <p:nvPr/>
        </p:nvSpPr>
        <p:spPr>
          <a:xfrm>
            <a:off x="0" y="4686903"/>
            <a:ext cx="12016663" cy="2073309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11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universities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from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Latin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America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Europe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join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efforts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with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other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scientific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(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CERN, CNRS, DESY, ICTP, IRFU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) and 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industrial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partners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contribute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</a:t>
            </a:r>
          </a:p>
          <a:p>
            <a:pPr hangingPunct="0"/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modernisation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24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accessibility</a:t>
            </a:r>
            <a:r>
              <a:rPr lang="es-CO" sz="24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internationalisation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higher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</a:p>
          <a:p>
            <a:pPr hangingPunct="0"/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 </a:t>
            </a:r>
            <a:r>
              <a:rPr lang="es-CO" sz="2400" b="1" kern="1200" dirty="0">
                <a:solidFill>
                  <a:srgbClr val="FAA61A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Colombia,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400" b="1" kern="1200" dirty="0">
                <a:solidFill>
                  <a:srgbClr val="21409A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Ecuador, Perú</a:t>
            </a:r>
            <a:r>
              <a:rPr lang="es-CO" sz="2400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2400" b="1" kern="1200" dirty="0">
                <a:solidFill>
                  <a:srgbClr val="EF413D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Venezuela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E04C5-A063-A74F-96D6-8A2304DCB33E}"/>
              </a:ext>
            </a:extLst>
          </p:cNvPr>
          <p:cNvSpPr txBox="1"/>
          <p:nvPr/>
        </p:nvSpPr>
        <p:spPr>
          <a:xfrm>
            <a:off x="2184992" y="1925481"/>
            <a:ext cx="9164447" cy="2675012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An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Erasmus+CBHE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(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Capacity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Building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Higher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</a:t>
            </a:r>
            <a:r>
              <a:rPr lang="es-CO" sz="2177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)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project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co-funded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by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177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European</a:t>
            </a:r>
            <a:r>
              <a:rPr lang="es-CO" sz="2177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Commission’s</a:t>
            </a:r>
            <a: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</a:t>
            </a:r>
            <a: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b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Audiovisual and Culture </a:t>
            </a:r>
            <a:r>
              <a:rPr lang="es-CO" sz="2000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Executive</a:t>
            </a:r>
            <a:r>
              <a:rPr lang="es-CO" sz="2000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Agency</a:t>
            </a: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 3-years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project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.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Officially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started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January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2020</a:t>
            </a: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Two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semesters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corresponding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 M2 EU Master</a:t>
            </a: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Courses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Physics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Scientific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Intrumetation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Data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Science</a:t>
            </a:r>
            <a:endParaRPr lang="es-CO" sz="1935" b="1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Internships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research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labs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Industrial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partners</a:t>
            </a:r>
            <a:endParaRPr lang="es-CO" sz="1935" b="1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342900" indent="-342900" hangingPunct="0">
              <a:buFont typeface="Arial" panose="020B0604020202020204" pitchFamily="34" charset="0"/>
              <a:buChar char="•"/>
            </a:pP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935" b="1" kern="1200" dirty="0" err="1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community</a:t>
            </a:r>
            <a:r>
              <a:rPr lang="es-CO" sz="1935" b="1" kern="1200" dirty="0"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458E5-9568-8C4B-90FE-6CB95A22A311}"/>
              </a:ext>
            </a:extLst>
          </p:cNvPr>
          <p:cNvSpPr txBox="1"/>
          <p:nvPr/>
        </p:nvSpPr>
        <p:spPr>
          <a:xfrm>
            <a:off x="4125499" y="973959"/>
            <a:ext cx="4408287" cy="865113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hangingPunct="0"/>
            <a:r>
              <a:rPr lang="es-CO" sz="2661" kern="1200">
                <a:latin typeface="Liberation Sans" pitchFamily="18"/>
                <a:ea typeface="Noto Sans CJK SC" pitchFamily="2"/>
                <a:cs typeface="Lohit Devanagari" pitchFamily="2"/>
                <a:hlinkClick r:id="rId3"/>
              </a:rPr>
              <a:t>https://laconga.redclara.net/</a:t>
            </a:r>
          </a:p>
          <a:p>
            <a:pPr hangingPunct="0"/>
            <a:endParaRPr lang="es-CO" sz="2661" kern="120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FD64A-259C-4449-8B2E-77D3F60471A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661970" y="0"/>
            <a:ext cx="2530030" cy="1358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74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88E5-434A-3F44-9202-66C98F95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Universities</a:t>
            </a:r>
            <a:r>
              <a:rPr lang="es-ES_tradnl" b="1" dirty="0"/>
              <a:t> and </a:t>
            </a:r>
            <a:r>
              <a:rPr lang="es-ES_tradnl" b="1" dirty="0" err="1"/>
              <a:t>Scientific</a:t>
            </a:r>
            <a:r>
              <a:rPr lang="es-ES_tradnl" b="1" dirty="0"/>
              <a:t>/Industrial </a:t>
            </a:r>
            <a:r>
              <a:rPr lang="es-ES_tradnl" b="1" dirty="0" err="1"/>
              <a:t>Partners</a:t>
            </a:r>
            <a:endParaRPr lang="es-ES_trad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28F1-3A03-9D4B-99E1-C3869A896B85}"/>
              </a:ext>
            </a:extLst>
          </p:cNvPr>
          <p:cNvSpPr txBox="1">
            <a:spLocks/>
          </p:cNvSpPr>
          <p:nvPr/>
        </p:nvSpPr>
        <p:spPr>
          <a:xfrm>
            <a:off x="8033921" y="5877974"/>
            <a:ext cx="2348280" cy="390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8219ADA-2BEB-574F-83D7-5FD0C2028AD8}" type="slidenum">
              <a:rPr lang="es-CO" smtClean="0"/>
              <a:pPr/>
              <a:t>5</a:t>
            </a:fld>
            <a:endParaRPr lang="es-CO"/>
          </a:p>
        </p:txBody>
      </p:sp>
      <p:pic>
        <p:nvPicPr>
          <p:cNvPr id="5" name="Image 2">
            <a:extLst>
              <a:ext uri="{FF2B5EF4-FFF2-40B4-BE49-F238E27FC236}">
                <a16:creationId xmlns:a16="http://schemas.microsoft.com/office/drawing/2014/main" id="{C163BF48-D395-ED4F-B2C1-6D2A60CCBBA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910561" y="3909854"/>
            <a:ext cx="5976000" cy="247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AC172EE3-4D18-E645-B265-913D26BF6D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7589" t="9351" r="6540" b="5950"/>
          <a:stretch>
            <a:fillRect/>
          </a:stretch>
        </p:blipFill>
        <p:spPr>
          <a:xfrm>
            <a:off x="4874561" y="712694"/>
            <a:ext cx="5903999" cy="30020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FE63E-27FA-984E-8F87-141518ACF8E8}"/>
              </a:ext>
            </a:extLst>
          </p:cNvPr>
          <p:cNvSpPr txBox="1"/>
          <p:nvPr/>
        </p:nvSpPr>
        <p:spPr>
          <a:xfrm>
            <a:off x="842561" y="2039294"/>
            <a:ext cx="3924000" cy="6174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CO" sz="2800" b="1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Universities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C1589-48A1-1E44-B290-F0B3200049F1}"/>
              </a:ext>
            </a:extLst>
          </p:cNvPr>
          <p:cNvSpPr txBox="1"/>
          <p:nvPr/>
        </p:nvSpPr>
        <p:spPr>
          <a:xfrm>
            <a:off x="842561" y="4581613"/>
            <a:ext cx="3924000" cy="8830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CO" sz="2800" b="1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Scientific and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CO" sz="2800" b="1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Industrial partners</a:t>
            </a:r>
          </a:p>
        </p:txBody>
      </p:sp>
    </p:spTree>
    <p:extLst>
      <p:ext uri="{BB962C8B-B14F-4D97-AF65-F5344CB8AC3E}">
        <p14:creationId xmlns:p14="http://schemas.microsoft.com/office/powerpoint/2010/main" val="15499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EE4EFD-8B00-A942-A697-EC08F364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5" y="46881"/>
            <a:ext cx="10596283" cy="6796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C61737-8853-0F44-A4CA-432791E8E3A6}"/>
              </a:ext>
            </a:extLst>
          </p:cNvPr>
          <p:cNvSpPr txBox="1"/>
          <p:nvPr/>
        </p:nvSpPr>
        <p:spPr>
          <a:xfrm rot="16200000">
            <a:off x="-1541242" y="3160708"/>
            <a:ext cx="4158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4800" b="1" dirty="0"/>
              <a:t>Nuestra CoNGA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7BD61-AFB6-C34E-9E0F-D603F5098A9A}"/>
              </a:ext>
            </a:extLst>
          </p:cNvPr>
          <p:cNvSpPr txBox="1"/>
          <p:nvPr/>
        </p:nvSpPr>
        <p:spPr>
          <a:xfrm rot="16200000">
            <a:off x="843573" y="1852145"/>
            <a:ext cx="117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30 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181D3-490A-BF47-BF20-27DB1ECEDD96}"/>
              </a:ext>
            </a:extLst>
          </p:cNvPr>
          <p:cNvSpPr txBox="1"/>
          <p:nvPr/>
        </p:nvSpPr>
        <p:spPr>
          <a:xfrm rot="16200000">
            <a:off x="4396878" y="1852145"/>
            <a:ext cx="117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10 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57520-0E97-8540-9795-BA9BB1B970C6}"/>
              </a:ext>
            </a:extLst>
          </p:cNvPr>
          <p:cNvSpPr txBox="1"/>
          <p:nvPr/>
        </p:nvSpPr>
        <p:spPr>
          <a:xfrm rot="16200000">
            <a:off x="7066599" y="1911132"/>
            <a:ext cx="1008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b="1" dirty="0"/>
              <a:t>20 ECTS</a:t>
            </a:r>
          </a:p>
        </p:txBody>
      </p:sp>
    </p:spTree>
    <p:extLst>
      <p:ext uri="{BB962C8B-B14F-4D97-AF65-F5344CB8AC3E}">
        <p14:creationId xmlns:p14="http://schemas.microsoft.com/office/powerpoint/2010/main" val="67236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722C-AFBB-514F-9706-2EE9E144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Calendario</a:t>
            </a:r>
            <a:r>
              <a:rPr lang="en-US" b="1" dirty="0">
                <a:solidFill>
                  <a:schemeClr val="bg1"/>
                </a:solidFill>
              </a:rPr>
              <a:t> y </a:t>
            </a:r>
            <a:r>
              <a:rPr lang="en-US" b="1" dirty="0" err="1">
                <a:solidFill>
                  <a:schemeClr val="bg1"/>
                </a:solidFill>
              </a:rPr>
              <a:t>Actividades</a:t>
            </a:r>
            <a:r>
              <a:rPr lang="en-US" b="1" dirty="0">
                <a:solidFill>
                  <a:schemeClr val="bg1"/>
                </a:solidFill>
              </a:rPr>
              <a:t> LA-</a:t>
            </a:r>
            <a:r>
              <a:rPr lang="en-US" b="1" dirty="0" err="1">
                <a:solidFill>
                  <a:schemeClr val="bg1"/>
                </a:solidFill>
              </a:rPr>
              <a:t>CoNGA</a:t>
            </a:r>
            <a:r>
              <a:rPr lang="en-US" b="1" dirty="0">
                <a:solidFill>
                  <a:schemeClr val="bg1"/>
                </a:solidFill>
              </a:rPr>
              <a:t> 2021</a:t>
            </a:r>
            <a:endParaRPr lang="x-none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, indoor, writing implement, stationary&#10;&#10;Description automatically generated">
            <a:extLst>
              <a:ext uri="{FF2B5EF4-FFF2-40B4-BE49-F238E27FC236}">
                <a16:creationId xmlns:a16="http://schemas.microsoft.com/office/drawing/2014/main" id="{9EF56473-C88A-204D-B27E-08C93D6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6" y="741365"/>
            <a:ext cx="12154843" cy="61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A2DC-BEBB-7A4E-BBAB-0EC4F558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Community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,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Methodology</a:t>
            </a:r>
            <a: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  <a:t> and </a:t>
            </a:r>
            <a:r>
              <a:rPr lang="es-CO" b="1" kern="1200" dirty="0" err="1">
                <a:latin typeface="Liberation Sans" pitchFamily="18"/>
                <a:ea typeface="Noto Sans CJK SC" pitchFamily="2"/>
                <a:cs typeface="Lohit Devanagari" pitchFamily="2"/>
              </a:rPr>
              <a:t>platform</a:t>
            </a:r>
            <a:br>
              <a:rPr lang="es-CO" b="1" kern="1200" dirty="0">
                <a:latin typeface="Liberation Sans" pitchFamily="18"/>
                <a:ea typeface="Noto Sans CJK SC" pitchFamily="2"/>
                <a:cs typeface="Lohit Devanagari" pitchFamily="2"/>
              </a:rPr>
            </a:br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AF07A-C19C-DD40-98C2-915D49200DBD}"/>
              </a:ext>
            </a:extLst>
          </p:cNvPr>
          <p:cNvSpPr txBox="1"/>
          <p:nvPr/>
        </p:nvSpPr>
        <p:spPr>
          <a:xfrm>
            <a:off x="72000" y="864000"/>
            <a:ext cx="8208000" cy="1272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An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e-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open-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access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platform</a:t>
            </a:r>
            <a:endParaRPr lang="es-CO" sz="20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Good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practices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scientific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reproducibility</a:t>
            </a:r>
            <a:endParaRPr lang="es-CO" sz="20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Remote-access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experimental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facilities</a:t>
            </a:r>
            <a:endParaRPr lang="es-CO" sz="20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Spanish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20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teaching</a:t>
            </a:r>
            <a:r>
              <a:rPr lang="es-CO" sz="20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FD521-6793-8D4B-AD9B-53FE35AF520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4000" y="3384000"/>
            <a:ext cx="4136040" cy="20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8129-CE71-6F4B-9DD2-6EBBCA3424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45537" y="1591271"/>
            <a:ext cx="1515600" cy="15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60F20-B091-F045-87E6-433A8FC1D5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44840" y="2124000"/>
            <a:ext cx="1091160" cy="1091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7B861BDA-B0C1-1546-B6BC-A58BF688D6F8}"/>
              </a:ext>
            </a:extLst>
          </p:cNvPr>
          <p:cNvSpPr/>
          <p:nvPr/>
        </p:nvSpPr>
        <p:spPr>
          <a:xfrm flipH="1">
            <a:off x="4464000" y="2664000"/>
            <a:ext cx="57600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CO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02C40335-9291-0941-A4B6-C18FDAEC0FA6}"/>
              </a:ext>
            </a:extLst>
          </p:cNvPr>
          <p:cNvSpPr/>
          <p:nvPr/>
        </p:nvSpPr>
        <p:spPr>
          <a:xfrm flipV="1">
            <a:off x="3967200" y="3168000"/>
            <a:ext cx="1439" cy="503999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CO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62118A-B8F8-AF4B-8DBE-2F2E03DD019D}"/>
              </a:ext>
            </a:extLst>
          </p:cNvPr>
          <p:cNvGrpSpPr/>
          <p:nvPr/>
        </p:nvGrpSpPr>
        <p:grpSpPr>
          <a:xfrm>
            <a:off x="4490999" y="3601129"/>
            <a:ext cx="2606244" cy="2407878"/>
            <a:chOff x="3244241" y="206332"/>
            <a:chExt cx="6475759" cy="647575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A3AFCC-DA21-FB42-9BD8-2D767BD2E1CE}"/>
                </a:ext>
              </a:extLst>
            </p:cNvPr>
            <p:cNvGrpSpPr/>
            <p:nvPr/>
          </p:nvGrpSpPr>
          <p:grpSpPr>
            <a:xfrm>
              <a:off x="3244241" y="206332"/>
              <a:ext cx="6475759" cy="6475759"/>
              <a:chOff x="3244241" y="206332"/>
              <a:chExt cx="6475759" cy="6475759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FBF39B5-A19D-404B-90E1-E1E19C11A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3244241" y="206332"/>
                <a:ext cx="6475759" cy="64757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9B79C366-E0E9-BA47-A6E5-6D5D0131F431}"/>
                  </a:ext>
                </a:extLst>
              </p:cNvPr>
              <p:cNvSpPr/>
              <p:nvPr/>
            </p:nvSpPr>
            <p:spPr>
              <a:xfrm>
                <a:off x="3585681" y="1357150"/>
                <a:ext cx="1925771" cy="17661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700" dirty="0"/>
                  <a:t>Re</a:t>
                </a:r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EF32844A-BA41-0C41-901C-0C9A6604454E}"/>
                  </a:ext>
                </a:extLst>
              </p:cNvPr>
              <p:cNvSpPr/>
              <p:nvPr/>
            </p:nvSpPr>
            <p:spPr>
              <a:xfrm>
                <a:off x="3565133" y="3574655"/>
                <a:ext cx="1925771" cy="17661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700"/>
              </a:p>
            </p:txBody>
          </p:sp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7DA88CA3-7DE3-EE4C-8522-36DEBD03CDB6}"/>
                  </a:ext>
                </a:extLst>
              </p:cNvPr>
              <p:cNvSpPr/>
              <p:nvPr/>
            </p:nvSpPr>
            <p:spPr>
              <a:xfrm>
                <a:off x="5449808" y="4703423"/>
                <a:ext cx="1925771" cy="17661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700"/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9B9AF704-326E-6841-918A-783EC057D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65134" y="1778324"/>
                <a:ext cx="2072495" cy="5223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raphic 47" descr="Cmd Terminal">
                <a:extLst>
                  <a:ext uri="{FF2B5EF4-FFF2-40B4-BE49-F238E27FC236}">
                    <a16:creationId xmlns:a16="http://schemas.microsoft.com/office/drawing/2014/main" id="{AC567C27-0CB6-694C-BE53-81023E413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082265" y="206332"/>
                <a:ext cx="660856" cy="595007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523E44-8BD5-1347-B54A-368BC51B69C5}"/>
                </a:ext>
              </a:extLst>
            </p:cNvPr>
            <p:cNvSpPr txBox="1"/>
            <p:nvPr/>
          </p:nvSpPr>
          <p:spPr>
            <a:xfrm>
              <a:off x="3308279" y="2201495"/>
              <a:ext cx="2483463" cy="107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700" dirty="0">
                  <a:solidFill>
                    <a:schemeClr val="accent1">
                      <a:lumMod val="75000"/>
                    </a:schemeClr>
                  </a:solidFill>
                </a:rPr>
                <a:t>Documentos, Códigos</a:t>
              </a:r>
            </a:p>
            <a:p>
              <a:pPr algn="ctr"/>
              <a:r>
                <a:rPr lang="es-ES_tradnl" sz="700" dirty="0">
                  <a:solidFill>
                    <a:schemeClr val="accent1">
                      <a:lumMod val="75000"/>
                    </a:schemeClr>
                  </a:solidFill>
                </a:rPr>
                <a:t>Visibilidad WEB</a:t>
              </a:r>
            </a:p>
            <a:p>
              <a:pPr algn="ctr"/>
              <a:r>
                <a:rPr lang="es-ES_tradnl" sz="700" dirty="0">
                  <a:solidFill>
                    <a:schemeClr val="accent1">
                      <a:lumMod val="75000"/>
                    </a:schemeClr>
                  </a:solidFill>
                </a:rPr>
                <a:t>Gestión Grupos </a:t>
              </a:r>
              <a:r>
                <a:rPr lang="es-ES_tradnl" sz="700" dirty="0" err="1">
                  <a:solidFill>
                    <a:schemeClr val="accent1">
                      <a:lumMod val="75000"/>
                    </a:schemeClr>
                  </a:solidFill>
                </a:rPr>
                <a:t>Inv</a:t>
              </a:r>
              <a:endParaRPr lang="es-ES_tradnl" sz="7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33" name="Graphic 32" descr="Contract">
              <a:extLst>
                <a:ext uri="{FF2B5EF4-FFF2-40B4-BE49-F238E27FC236}">
                  <a16:creationId xmlns:a16="http://schemas.microsoft.com/office/drawing/2014/main" id="{88954E40-DA75-5643-8781-DBC461BE1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19020" y="1295099"/>
              <a:ext cx="620404" cy="55858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8CC921-1ED7-EC48-A166-31BE7B758658}"/>
                </a:ext>
              </a:extLst>
            </p:cNvPr>
            <p:cNvSpPr txBox="1"/>
            <p:nvPr/>
          </p:nvSpPr>
          <p:spPr>
            <a:xfrm>
              <a:off x="5662117" y="5067598"/>
              <a:ext cx="1619460" cy="59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b="1" dirty="0" err="1">
                  <a:solidFill>
                    <a:schemeClr val="accent2"/>
                  </a:solidFill>
                </a:rPr>
                <a:t>Instrum</a:t>
              </a:r>
              <a:r>
                <a:rPr lang="es-ES_tradnl" sz="900" b="1" dirty="0" err="1"/>
                <a:t>-</a:t>
              </a:r>
              <a:r>
                <a:rPr lang="es-ES_tradnl" sz="900" b="1" dirty="0" err="1">
                  <a:solidFill>
                    <a:schemeClr val="accent1">
                      <a:lumMod val="75000"/>
                    </a:schemeClr>
                  </a:solidFill>
                </a:rPr>
                <a:t>Lab</a:t>
              </a:r>
              <a:endParaRPr lang="es-ES_tradnl" sz="9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35" name="Graphic 34" descr="Cloud Computing">
              <a:extLst>
                <a:ext uri="{FF2B5EF4-FFF2-40B4-BE49-F238E27FC236}">
                  <a16:creationId xmlns:a16="http://schemas.microsoft.com/office/drawing/2014/main" id="{1D491507-7521-F945-B41C-2D2C3CFA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16208" y="3608670"/>
              <a:ext cx="660856" cy="595007"/>
            </a:xfrm>
            <a:prstGeom prst="rect">
              <a:avLst/>
            </a:prstGeom>
          </p:spPr>
        </p:pic>
        <p:pic>
          <p:nvPicPr>
            <p:cNvPr id="36" name="Picture 2" descr="2,056 Two People Talking Icon Stock Photos, Pictures &amp; Royalty-Free Images  - iStock">
              <a:extLst>
                <a:ext uri="{FF2B5EF4-FFF2-40B4-BE49-F238E27FC236}">
                  <a16:creationId xmlns:a16="http://schemas.microsoft.com/office/drawing/2014/main" id="{55AEED5D-965A-BD46-9591-0FDB2DC51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0134" y="1326820"/>
              <a:ext cx="620404" cy="620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Graphic 36" descr="Microscope">
              <a:extLst>
                <a:ext uri="{FF2B5EF4-FFF2-40B4-BE49-F238E27FC236}">
                  <a16:creationId xmlns:a16="http://schemas.microsoft.com/office/drawing/2014/main" id="{BF4E7BD6-5E51-8444-8BCE-EE41AA56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062751" y="4625130"/>
              <a:ext cx="725416" cy="520761"/>
            </a:xfrm>
            <a:prstGeom prst="rect">
              <a:avLst/>
            </a:prstGeom>
          </p:spPr>
        </p:pic>
        <p:pic>
          <p:nvPicPr>
            <p:cNvPr id="38" name="Picture 4" descr="Business Management icon PNG and SVG Vector Free Download">
              <a:extLst>
                <a:ext uri="{FF2B5EF4-FFF2-40B4-BE49-F238E27FC236}">
                  <a16:creationId xmlns:a16="http://schemas.microsoft.com/office/drawing/2014/main" id="{B64003A4-C7E7-B94C-9C6A-5C5C994A4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8490" y="1320165"/>
              <a:ext cx="517139" cy="579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AE49D1-B342-2947-9CA1-7D1A2DC1139B}"/>
                </a:ext>
              </a:extLst>
            </p:cNvPr>
            <p:cNvSpPr txBox="1"/>
            <p:nvPr/>
          </p:nvSpPr>
          <p:spPr>
            <a:xfrm>
              <a:off x="3306784" y="4623483"/>
              <a:ext cx="2483463" cy="873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Organización </a:t>
              </a:r>
            </a:p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Eventos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3DBBB4-1BE5-3F47-9FD0-DC4D5514B17E}"/>
                </a:ext>
              </a:extLst>
            </p:cNvPr>
            <p:cNvSpPr txBox="1"/>
            <p:nvPr/>
          </p:nvSpPr>
          <p:spPr>
            <a:xfrm>
              <a:off x="5240387" y="5483526"/>
              <a:ext cx="2483463" cy="1190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Operación remota</a:t>
              </a:r>
            </a:p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Instrumentos,</a:t>
              </a:r>
            </a:p>
            <a:p>
              <a:pPr algn="ctr"/>
              <a:r>
                <a:rPr lang="es-ES_tradnl" sz="800" dirty="0">
                  <a:solidFill>
                    <a:schemeClr val="accent1">
                      <a:lumMod val="75000"/>
                    </a:schemeClr>
                  </a:solidFill>
                </a:rPr>
                <a:t>Realidad Virtual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227975-6BAC-1F44-9DEA-870DE4992698}"/>
                </a:ext>
              </a:extLst>
            </p:cNvPr>
            <p:cNvSpPr txBox="1"/>
            <p:nvPr/>
          </p:nvSpPr>
          <p:spPr>
            <a:xfrm>
              <a:off x="3906248" y="4143159"/>
              <a:ext cx="1290961" cy="59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900" b="1" dirty="0" err="1">
                  <a:solidFill>
                    <a:schemeClr val="accent2"/>
                  </a:solidFill>
                </a:rPr>
                <a:t>Conf</a:t>
              </a:r>
              <a:r>
                <a:rPr lang="es-ES_tradnl" sz="900" b="1" dirty="0" err="1"/>
                <a:t>-</a:t>
              </a:r>
              <a:r>
                <a:rPr lang="es-ES_tradnl" sz="900" b="1" dirty="0" err="1">
                  <a:solidFill>
                    <a:schemeClr val="accent1">
                      <a:lumMod val="75000"/>
                    </a:schemeClr>
                  </a:solidFill>
                </a:rPr>
                <a:t>Lab</a:t>
              </a:r>
              <a:endParaRPr lang="es-ES_tradnl" sz="9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42" name="Picture 6" descr="Events - Edu4All">
              <a:extLst>
                <a:ext uri="{FF2B5EF4-FFF2-40B4-BE49-F238E27FC236}">
                  <a16:creationId xmlns:a16="http://schemas.microsoft.com/office/drawing/2014/main" id="{ACFC5F14-3728-D043-A683-CDA62A7B7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118" y="3372396"/>
              <a:ext cx="855636" cy="855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0092EE1-4D89-B54A-8C45-4E454CFB6978}"/>
              </a:ext>
            </a:extLst>
          </p:cNvPr>
          <p:cNvSpPr txBox="1"/>
          <p:nvPr/>
        </p:nvSpPr>
        <p:spPr>
          <a:xfrm>
            <a:off x="6050264" y="721440"/>
            <a:ext cx="6581488" cy="394106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strengthen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sustainable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dynamic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collaborative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interconnected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and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diverse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virtual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research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network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Latin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American and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European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researchers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advanced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physics</a:t>
            </a:r>
            <a:endParaRPr lang="es-CO" sz="1600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With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close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ties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productive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sector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which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leads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b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development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science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technology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región</a:t>
            </a:r>
            <a:endParaRPr lang="es-CO" sz="1600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Contributing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modernisation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,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accessibility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b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</a:b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internationalisation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higher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systems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the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región</a:t>
            </a:r>
            <a:endParaRPr lang="es-CO" sz="1600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Using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of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technology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educational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environments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to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enhance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learning</a:t>
            </a:r>
            <a:endParaRPr lang="es-CO" sz="1600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Applying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good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scientific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practices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and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gender</a:t>
            </a:r>
            <a:r>
              <a:rPr lang="es-CO" sz="16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equality</a:t>
            </a:r>
            <a:endParaRPr lang="es-CO" sz="1600" b="1" kern="1200" dirty="0">
              <a:latin typeface="Calibri" panose="020F0502020204030204" pitchFamily="34" charset="0"/>
              <a:ea typeface="Roboto" pitchFamily="2"/>
              <a:cs typeface="Calibri" panose="020F0502020204030204" pitchFamily="34" charset="0"/>
            </a:endParaRPr>
          </a:p>
          <a:p>
            <a:pPr marL="285750" marR="0" lvl="0" indent="-28575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 panose="020B0604020202020204" pitchFamily="34" charset="0"/>
              <a:buChar char="•"/>
              <a:tabLst/>
            </a:pP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We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envision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similar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experiences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in </a:t>
            </a:r>
            <a:r>
              <a:rPr lang="es-CO" sz="16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other</a:t>
            </a:r>
            <a:r>
              <a:rPr lang="es-CO" sz="1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anose="020F0502020204030204" pitchFamily="34" charset="0"/>
                <a:ea typeface="Roboto" pitchFamily="2"/>
                <a:cs typeface="Calibri" panose="020F0502020204030204" pitchFamily="34" charset="0"/>
              </a:rPr>
              <a:t> disciplines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A7CFDA1-73DF-2A4E-8187-C35B2996A220}"/>
              </a:ext>
            </a:extLst>
          </p:cNvPr>
          <p:cNvGrpSpPr/>
          <p:nvPr/>
        </p:nvGrpSpPr>
        <p:grpSpPr>
          <a:xfrm>
            <a:off x="7497340" y="3601129"/>
            <a:ext cx="4135701" cy="2707200"/>
            <a:chOff x="7497340" y="3601129"/>
            <a:chExt cx="4135701" cy="270720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A1F1E70-78C4-9240-8B35-BF755F70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lum/>
              <a:alphaModFix/>
            </a:blip>
            <a:srcRect b="12148"/>
            <a:stretch>
              <a:fillRect/>
            </a:stretch>
          </p:blipFill>
          <p:spPr>
            <a:xfrm>
              <a:off x="7497340" y="3601129"/>
              <a:ext cx="4104000" cy="270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D68E8B6-12A9-8B4C-9519-511A6E152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lum/>
              <a:alphaModFix/>
            </a:blip>
            <a:srcRect/>
            <a:stretch>
              <a:fillRect/>
            </a:stretch>
          </p:blipFill>
          <p:spPr>
            <a:xfrm>
              <a:off x="7529041" y="3621444"/>
              <a:ext cx="4104000" cy="18993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2931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C130-173E-8842-8FA1-0A242F50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Professional </a:t>
            </a:r>
            <a:r>
              <a:rPr lang="es-ES_tradnl" b="1" dirty="0" err="1"/>
              <a:t>platform</a:t>
            </a:r>
            <a:endParaRPr lang="es-ES_tradnl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FB540F-1288-A643-A2DB-FBF95A26F130}"/>
              </a:ext>
            </a:extLst>
          </p:cNvPr>
          <p:cNvSpPr/>
          <p:nvPr/>
        </p:nvSpPr>
        <p:spPr>
          <a:xfrm>
            <a:off x="6009183" y="1134436"/>
            <a:ext cx="2836111" cy="794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2800" dirty="0"/>
              <a:t>Course 1</a:t>
            </a:r>
          </a:p>
          <a:p>
            <a:pPr algn="ctr"/>
            <a:r>
              <a:rPr lang="en-CO" sz="1800" dirty="0"/>
              <a:t>Repository Git</a:t>
            </a:r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7E13F17A-CDBF-0547-B229-579A7F024EB4}"/>
              </a:ext>
            </a:extLst>
          </p:cNvPr>
          <p:cNvSpPr/>
          <p:nvPr/>
        </p:nvSpPr>
        <p:spPr>
          <a:xfrm>
            <a:off x="5857305" y="2627735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4</a:t>
            </a:r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62DA1DEA-8247-EC46-8690-07EB7A3372AE}"/>
              </a:ext>
            </a:extLst>
          </p:cNvPr>
          <p:cNvSpPr/>
          <p:nvPr/>
        </p:nvSpPr>
        <p:spPr>
          <a:xfrm>
            <a:off x="7187636" y="2627734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5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79D14341-C300-CA46-8954-854E9FED8196}"/>
              </a:ext>
            </a:extLst>
          </p:cNvPr>
          <p:cNvSpPr/>
          <p:nvPr/>
        </p:nvSpPr>
        <p:spPr>
          <a:xfrm>
            <a:off x="8532350" y="2627733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6</a:t>
            </a:r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44F99D2-B330-EF46-B15A-7F12B20BDEDB}"/>
              </a:ext>
            </a:extLst>
          </p:cNvPr>
          <p:cNvSpPr/>
          <p:nvPr/>
        </p:nvSpPr>
        <p:spPr>
          <a:xfrm>
            <a:off x="3296231" y="2627733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1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13D0019C-A366-0245-829F-D52573D5C723}"/>
              </a:ext>
            </a:extLst>
          </p:cNvPr>
          <p:cNvSpPr/>
          <p:nvPr/>
        </p:nvSpPr>
        <p:spPr>
          <a:xfrm>
            <a:off x="4605245" y="2627733"/>
            <a:ext cx="940794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2</a:t>
            </a:r>
          </a:p>
        </p:txBody>
      </p:sp>
      <p:pic>
        <p:nvPicPr>
          <p:cNvPr id="11" name="Graphic 10" descr="Lecturer">
            <a:extLst>
              <a:ext uri="{FF2B5EF4-FFF2-40B4-BE49-F238E27FC236}">
                <a16:creationId xmlns:a16="http://schemas.microsoft.com/office/drawing/2014/main" id="{743DC223-637A-9142-BC94-4EB38440D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4321" y="1086788"/>
            <a:ext cx="969303" cy="889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A6ADB6-F45F-1548-B3EF-EA25A0FE4FC4}"/>
              </a:ext>
            </a:extLst>
          </p:cNvPr>
          <p:cNvSpPr txBox="1"/>
          <p:nvPr/>
        </p:nvSpPr>
        <p:spPr>
          <a:xfrm>
            <a:off x="4474623" y="14017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dirty="0"/>
              <a:t>Admin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3F1065-051B-8048-B350-20792F0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248" y="1134436"/>
            <a:ext cx="734199" cy="621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FEB219-7530-B749-A6CE-33E83D5F8C54}"/>
              </a:ext>
            </a:extLst>
          </p:cNvPr>
          <p:cNvSpPr txBox="1"/>
          <p:nvPr/>
        </p:nvSpPr>
        <p:spPr>
          <a:xfrm>
            <a:off x="8902312" y="165315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dirty="0"/>
              <a:t>GitLab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07BCA6-E34F-B647-96B6-99235CC13F2B}"/>
              </a:ext>
            </a:extLst>
          </p:cNvPr>
          <p:cNvCxnSpPr/>
          <p:nvPr/>
        </p:nvCxnSpPr>
        <p:spPr>
          <a:xfrm flipV="1">
            <a:off x="4075498" y="2023853"/>
            <a:ext cx="1667772" cy="42076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49EAC4-3902-EB4E-A925-ABA0C25A0B2A}"/>
              </a:ext>
            </a:extLst>
          </p:cNvPr>
          <p:cNvCxnSpPr>
            <a:cxnSpLocks/>
          </p:cNvCxnSpPr>
          <p:nvPr/>
        </p:nvCxnSpPr>
        <p:spPr>
          <a:xfrm flipV="1">
            <a:off x="5075643" y="2035654"/>
            <a:ext cx="1057164" cy="55284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129CE3-0792-FA4B-9270-587E71CE6795}"/>
              </a:ext>
            </a:extLst>
          </p:cNvPr>
          <p:cNvCxnSpPr>
            <a:cxnSpLocks/>
          </p:cNvCxnSpPr>
          <p:nvPr/>
        </p:nvCxnSpPr>
        <p:spPr>
          <a:xfrm flipV="1">
            <a:off x="6275349" y="1993679"/>
            <a:ext cx="522750" cy="606617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717915-3DB6-8A49-B59E-00A32696C3AD}"/>
              </a:ext>
            </a:extLst>
          </p:cNvPr>
          <p:cNvCxnSpPr>
            <a:cxnSpLocks/>
          </p:cNvCxnSpPr>
          <p:nvPr/>
        </p:nvCxnSpPr>
        <p:spPr>
          <a:xfrm flipV="1">
            <a:off x="7603428" y="2012398"/>
            <a:ext cx="0" cy="60661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86819C-C4D4-0444-863B-F4345B01629C}"/>
              </a:ext>
            </a:extLst>
          </p:cNvPr>
          <p:cNvCxnSpPr>
            <a:cxnSpLocks/>
          </p:cNvCxnSpPr>
          <p:nvPr/>
        </p:nvCxnSpPr>
        <p:spPr>
          <a:xfrm flipH="1" flipV="1">
            <a:off x="8128430" y="1993679"/>
            <a:ext cx="762531" cy="62533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>
            <a:extLst>
              <a:ext uri="{FF2B5EF4-FFF2-40B4-BE49-F238E27FC236}">
                <a16:creationId xmlns:a16="http://schemas.microsoft.com/office/drawing/2014/main" id="{1F581F2A-E1D6-394D-A9E6-9C060F6FB215}"/>
              </a:ext>
            </a:extLst>
          </p:cNvPr>
          <p:cNvSpPr/>
          <p:nvPr/>
        </p:nvSpPr>
        <p:spPr>
          <a:xfrm>
            <a:off x="10190660" y="2627733"/>
            <a:ext cx="1057245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n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91B065F9-D4B5-0245-B1BF-52859DF088CF}"/>
              </a:ext>
            </a:extLst>
          </p:cNvPr>
          <p:cNvSpPr/>
          <p:nvPr/>
        </p:nvSpPr>
        <p:spPr>
          <a:xfrm rot="5400000">
            <a:off x="4890210" y="1655631"/>
            <a:ext cx="313909" cy="35018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18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67B3C15-19DE-324A-AEF9-81C3B9C7C731}"/>
              </a:ext>
            </a:extLst>
          </p:cNvPr>
          <p:cNvSpPr/>
          <p:nvPr/>
        </p:nvSpPr>
        <p:spPr>
          <a:xfrm rot="5400000">
            <a:off x="8159579" y="2266769"/>
            <a:ext cx="346572" cy="22805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18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4B6FCA-3230-4243-881A-5267982F027F}"/>
              </a:ext>
            </a:extLst>
          </p:cNvPr>
          <p:cNvCxnSpPr>
            <a:cxnSpLocks/>
          </p:cNvCxnSpPr>
          <p:nvPr/>
        </p:nvCxnSpPr>
        <p:spPr>
          <a:xfrm flipH="1" flipV="1">
            <a:off x="3833172" y="3272999"/>
            <a:ext cx="1216377" cy="601658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943851-4F40-0E4B-986B-3C1E81CF6D48}"/>
              </a:ext>
            </a:extLst>
          </p:cNvPr>
          <p:cNvCxnSpPr>
            <a:cxnSpLocks/>
          </p:cNvCxnSpPr>
          <p:nvPr/>
        </p:nvCxnSpPr>
        <p:spPr>
          <a:xfrm flipH="1" flipV="1">
            <a:off x="8715197" y="1928558"/>
            <a:ext cx="1948062" cy="681739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F692E9-FE55-9843-86E3-105287843852}"/>
              </a:ext>
            </a:extLst>
          </p:cNvPr>
          <p:cNvSpPr txBox="1"/>
          <p:nvPr/>
        </p:nvSpPr>
        <p:spPr>
          <a:xfrm>
            <a:off x="6506887" y="231340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800" dirty="0"/>
              <a:t>carpetas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A01E84-20F1-944B-B035-4F4C58300546}"/>
              </a:ext>
            </a:extLst>
          </p:cNvPr>
          <p:cNvSpPr txBox="1"/>
          <p:nvPr/>
        </p:nvSpPr>
        <p:spPr>
          <a:xfrm>
            <a:off x="3547989" y="3664970"/>
            <a:ext cx="115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</a:t>
            </a:r>
            <a:r>
              <a:rPr lang="en-CO" sz="1800" dirty="0"/>
              <a:t>ush/Pull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370178-1B12-8A41-A983-A4627135107D}"/>
              </a:ext>
            </a:extLst>
          </p:cNvPr>
          <p:cNvGrpSpPr/>
          <p:nvPr/>
        </p:nvGrpSpPr>
        <p:grpSpPr>
          <a:xfrm>
            <a:off x="4474623" y="3974941"/>
            <a:ext cx="1515640" cy="1401123"/>
            <a:chOff x="4061012" y="3200400"/>
            <a:chExt cx="1429791" cy="1440479"/>
          </a:xfrm>
          <a:solidFill>
            <a:srgbClr val="FFC000"/>
          </a:solidFill>
        </p:grpSpPr>
        <p:pic>
          <p:nvPicPr>
            <p:cNvPr id="74" name="Graphic 73" descr="Teacher">
              <a:extLst>
                <a:ext uri="{FF2B5EF4-FFF2-40B4-BE49-F238E27FC236}">
                  <a16:creationId xmlns:a16="http://schemas.microsoft.com/office/drawing/2014/main" id="{2A6FB1CE-F148-D344-A3AE-07C9C4BC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38024" y="3726479"/>
              <a:ext cx="914400" cy="914400"/>
            </a:xfrm>
            <a:prstGeom prst="rect">
              <a:avLst/>
            </a:prstGeom>
          </p:spPr>
        </p:pic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084B223-85F6-D640-A75E-46E0B77CFF26}"/>
                </a:ext>
              </a:extLst>
            </p:cNvPr>
            <p:cNvSpPr/>
            <p:nvPr/>
          </p:nvSpPr>
          <p:spPr>
            <a:xfrm>
              <a:off x="4061012" y="3200400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Prof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2D29CA-2CAF-2C45-BD33-4DED0DAFA918}"/>
              </a:ext>
            </a:extLst>
          </p:cNvPr>
          <p:cNvGrpSpPr/>
          <p:nvPr/>
        </p:nvGrpSpPr>
        <p:grpSpPr>
          <a:xfrm>
            <a:off x="7615352" y="4005460"/>
            <a:ext cx="1515640" cy="1370603"/>
            <a:chOff x="7023844" y="3231777"/>
            <a:chExt cx="1429791" cy="1409102"/>
          </a:xfrm>
          <a:solidFill>
            <a:srgbClr val="FFC000"/>
          </a:solidFill>
        </p:grpSpPr>
        <p:pic>
          <p:nvPicPr>
            <p:cNvPr id="72" name="Graphic 71" descr="Teacher">
              <a:extLst>
                <a:ext uri="{FF2B5EF4-FFF2-40B4-BE49-F238E27FC236}">
                  <a16:creationId xmlns:a16="http://schemas.microsoft.com/office/drawing/2014/main" id="{503DC1C0-93E3-D44F-9C84-33DCE8774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24930" y="3726479"/>
              <a:ext cx="914400" cy="914400"/>
            </a:xfrm>
            <a:prstGeom prst="rect">
              <a:avLst/>
            </a:prstGeom>
          </p:spPr>
        </p:pic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60BBC6E5-7D78-5A4C-A9D9-9086460ED3EA}"/>
                </a:ext>
              </a:extLst>
            </p:cNvPr>
            <p:cNvSpPr/>
            <p:nvPr/>
          </p:nvSpPr>
          <p:spPr>
            <a:xfrm>
              <a:off x="7023844" y="3231777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Prof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08195C-E4FF-7A4B-B6C9-9F352937767D}"/>
              </a:ext>
            </a:extLst>
          </p:cNvPr>
          <p:cNvCxnSpPr>
            <a:cxnSpLocks/>
          </p:cNvCxnSpPr>
          <p:nvPr/>
        </p:nvCxnSpPr>
        <p:spPr>
          <a:xfrm flipH="1" flipV="1">
            <a:off x="5139895" y="3251204"/>
            <a:ext cx="59617" cy="623454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E2B0AC-A7D9-AF42-BAD5-F66BD3D20E19}"/>
              </a:ext>
            </a:extLst>
          </p:cNvPr>
          <p:cNvCxnSpPr>
            <a:cxnSpLocks/>
          </p:cNvCxnSpPr>
          <p:nvPr/>
        </p:nvCxnSpPr>
        <p:spPr>
          <a:xfrm flipV="1">
            <a:off x="5444036" y="3277360"/>
            <a:ext cx="760121" cy="597297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6A3A00-8D72-244B-88CE-C96F569F4BF3}"/>
              </a:ext>
            </a:extLst>
          </p:cNvPr>
          <p:cNvCxnSpPr>
            <a:cxnSpLocks/>
          </p:cNvCxnSpPr>
          <p:nvPr/>
        </p:nvCxnSpPr>
        <p:spPr>
          <a:xfrm flipH="1" flipV="1">
            <a:off x="7658033" y="3233760"/>
            <a:ext cx="646283" cy="723736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24B976-BAFE-5848-B6C1-A1526C05166C}"/>
              </a:ext>
            </a:extLst>
          </p:cNvPr>
          <p:cNvCxnSpPr>
            <a:cxnSpLocks/>
          </p:cNvCxnSpPr>
          <p:nvPr/>
        </p:nvCxnSpPr>
        <p:spPr>
          <a:xfrm flipV="1">
            <a:off x="8509696" y="3179851"/>
            <a:ext cx="444552" cy="777645"/>
          </a:xfrm>
          <a:prstGeom prst="straightConnector1">
            <a:avLst/>
          </a:prstGeom>
          <a:ln w="38100" cap="rnd"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024A31-9A6C-5D4F-9160-3323D11F6578}"/>
              </a:ext>
            </a:extLst>
          </p:cNvPr>
          <p:cNvGrpSpPr/>
          <p:nvPr/>
        </p:nvGrpSpPr>
        <p:grpSpPr>
          <a:xfrm>
            <a:off x="3047174" y="5926028"/>
            <a:ext cx="2634700" cy="889417"/>
            <a:chOff x="-22411" y="4666133"/>
            <a:chExt cx="2485466" cy="914400"/>
          </a:xfrm>
          <a:solidFill>
            <a:srgbClr val="92D050"/>
          </a:solidFill>
        </p:grpSpPr>
        <p:pic>
          <p:nvPicPr>
            <p:cNvPr id="70" name="Graphic 69" descr="School boy">
              <a:extLst>
                <a:ext uri="{FF2B5EF4-FFF2-40B4-BE49-F238E27FC236}">
                  <a16:creationId xmlns:a16="http://schemas.microsoft.com/office/drawing/2014/main" id="{F382ADF6-4FA1-4947-81DF-01D65584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2411" y="4666133"/>
              <a:ext cx="914400" cy="914400"/>
            </a:xfrm>
            <a:prstGeom prst="rect">
              <a:avLst/>
            </a:prstGeom>
          </p:spPr>
        </p:pic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1E60161E-0433-9349-A643-E412990169E9}"/>
                </a:ext>
              </a:extLst>
            </p:cNvPr>
            <p:cNvSpPr/>
            <p:nvPr/>
          </p:nvSpPr>
          <p:spPr>
            <a:xfrm>
              <a:off x="1033264" y="4843182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Student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5480D4-97B1-AB43-AD18-E8FF5F3F9828}"/>
              </a:ext>
            </a:extLst>
          </p:cNvPr>
          <p:cNvGrpSpPr/>
          <p:nvPr/>
        </p:nvGrpSpPr>
        <p:grpSpPr>
          <a:xfrm>
            <a:off x="445712" y="5968465"/>
            <a:ext cx="2634700" cy="889417"/>
            <a:chOff x="-22411" y="4666133"/>
            <a:chExt cx="2485466" cy="914400"/>
          </a:xfrm>
          <a:solidFill>
            <a:srgbClr val="92D050"/>
          </a:solidFill>
        </p:grpSpPr>
        <p:pic>
          <p:nvPicPr>
            <p:cNvPr id="68" name="Graphic 67" descr="School boy">
              <a:extLst>
                <a:ext uri="{FF2B5EF4-FFF2-40B4-BE49-F238E27FC236}">
                  <a16:creationId xmlns:a16="http://schemas.microsoft.com/office/drawing/2014/main" id="{5B7FD695-901E-6F49-B784-7AAA295A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2411" y="4666133"/>
              <a:ext cx="914400" cy="914400"/>
            </a:xfrm>
            <a:prstGeom prst="rect">
              <a:avLst/>
            </a:prstGeom>
          </p:spPr>
        </p:pic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7F64A2D8-4C18-7D4E-8837-9A76F0DC32AC}"/>
                </a:ext>
              </a:extLst>
            </p:cNvPr>
            <p:cNvSpPr/>
            <p:nvPr/>
          </p:nvSpPr>
          <p:spPr>
            <a:xfrm>
              <a:off x="1033264" y="4843182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Student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ED4F89-A508-C547-990B-5F554FB65F1B}"/>
              </a:ext>
            </a:extLst>
          </p:cNvPr>
          <p:cNvGrpSpPr/>
          <p:nvPr/>
        </p:nvGrpSpPr>
        <p:grpSpPr>
          <a:xfrm>
            <a:off x="6009183" y="5937483"/>
            <a:ext cx="2634700" cy="889417"/>
            <a:chOff x="-22411" y="4666133"/>
            <a:chExt cx="2485466" cy="914400"/>
          </a:xfrm>
          <a:solidFill>
            <a:srgbClr val="92D050"/>
          </a:solidFill>
        </p:grpSpPr>
        <p:pic>
          <p:nvPicPr>
            <p:cNvPr id="66" name="Graphic 65" descr="School boy">
              <a:extLst>
                <a:ext uri="{FF2B5EF4-FFF2-40B4-BE49-F238E27FC236}">
                  <a16:creationId xmlns:a16="http://schemas.microsoft.com/office/drawing/2014/main" id="{5F1E5D80-26C2-1542-9054-D4696E75E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22411" y="4666133"/>
              <a:ext cx="914400" cy="914400"/>
            </a:xfrm>
            <a:prstGeom prst="rect">
              <a:avLst/>
            </a:prstGeom>
          </p:spPr>
        </p:pic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344AE4B-28CF-9040-9E78-8AD0B6324653}"/>
                </a:ext>
              </a:extLst>
            </p:cNvPr>
            <p:cNvSpPr/>
            <p:nvPr/>
          </p:nvSpPr>
          <p:spPr>
            <a:xfrm>
              <a:off x="1033264" y="4843182"/>
              <a:ext cx="1429791" cy="5603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800" dirty="0"/>
                <a:t>Repository</a:t>
              </a:r>
            </a:p>
            <a:p>
              <a:pPr algn="ctr"/>
              <a:r>
                <a:rPr lang="en-CO" sz="1800" dirty="0"/>
                <a:t>Git Student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15F7C1-C918-2A49-8EA8-FB31D8231FB9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2149073" y="4931355"/>
            <a:ext cx="2513190" cy="1102000"/>
          </a:xfrm>
          <a:prstGeom prst="straightConnector1">
            <a:avLst/>
          </a:prstGeom>
          <a:ln w="38100" cap="rnd">
            <a:solidFill>
              <a:srgbClr val="92D050">
                <a:alpha val="46000"/>
              </a:srgb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B70D7E-EC25-834D-A697-BF23BBD979FD}"/>
              </a:ext>
            </a:extLst>
          </p:cNvPr>
          <p:cNvSpPr txBox="1"/>
          <p:nvPr/>
        </p:nvSpPr>
        <p:spPr>
          <a:xfrm>
            <a:off x="6916790" y="3656251"/>
            <a:ext cx="115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</a:t>
            </a:r>
            <a:r>
              <a:rPr lang="en-CO" sz="1800" dirty="0"/>
              <a:t>ush/Pull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4F1DA0-F0D8-AE4A-AB7D-18E7E1D541D7}"/>
              </a:ext>
            </a:extLst>
          </p:cNvPr>
          <p:cNvSpPr txBox="1"/>
          <p:nvPr/>
        </p:nvSpPr>
        <p:spPr>
          <a:xfrm>
            <a:off x="2385647" y="5697501"/>
            <a:ext cx="115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</a:t>
            </a:r>
            <a:r>
              <a:rPr lang="en-CO" sz="1800" dirty="0"/>
              <a:t>ush/Pull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171CD7-E193-0E4F-B42F-22CDAFDE8ADF}"/>
              </a:ext>
            </a:extLst>
          </p:cNvPr>
          <p:cNvCxnSpPr>
            <a:cxnSpLocks/>
          </p:cNvCxnSpPr>
          <p:nvPr/>
        </p:nvCxnSpPr>
        <p:spPr>
          <a:xfrm flipV="1">
            <a:off x="5269286" y="5058995"/>
            <a:ext cx="0" cy="966586"/>
          </a:xfrm>
          <a:prstGeom prst="straightConnector1">
            <a:avLst/>
          </a:prstGeom>
          <a:ln w="38100" cap="rnd">
            <a:solidFill>
              <a:srgbClr val="92D050">
                <a:alpha val="46000"/>
              </a:srgb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1DD553-465E-CC45-A9E9-B7676C46B3FE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7886064" y="5243669"/>
            <a:ext cx="427099" cy="866026"/>
          </a:xfrm>
          <a:prstGeom prst="straightConnector1">
            <a:avLst/>
          </a:prstGeom>
          <a:ln w="38100" cap="rnd">
            <a:solidFill>
              <a:srgbClr val="92D050">
                <a:alpha val="46000"/>
              </a:srgb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E02CE93-A45A-064E-8BFE-C2F95BB51A64}"/>
              </a:ext>
            </a:extLst>
          </p:cNvPr>
          <p:cNvCxnSpPr>
            <a:cxnSpLocks/>
          </p:cNvCxnSpPr>
          <p:nvPr/>
        </p:nvCxnSpPr>
        <p:spPr>
          <a:xfrm flipV="1">
            <a:off x="2385647" y="2055328"/>
            <a:ext cx="3911410" cy="3642174"/>
          </a:xfrm>
          <a:prstGeom prst="straightConnector1">
            <a:avLst/>
          </a:prstGeom>
          <a:ln w="57150" cap="rnd">
            <a:solidFill>
              <a:srgbClr val="92D050">
                <a:alpha val="22000"/>
              </a:srgbClr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314F5D-CAF3-5346-A432-2E3F0743486D}"/>
              </a:ext>
            </a:extLst>
          </p:cNvPr>
          <p:cNvCxnSpPr>
            <a:cxnSpLocks/>
          </p:cNvCxnSpPr>
          <p:nvPr/>
        </p:nvCxnSpPr>
        <p:spPr>
          <a:xfrm flipV="1">
            <a:off x="5415339" y="2055328"/>
            <a:ext cx="1941962" cy="3924591"/>
          </a:xfrm>
          <a:prstGeom prst="straightConnector1">
            <a:avLst/>
          </a:prstGeom>
          <a:ln w="57150" cap="rnd">
            <a:solidFill>
              <a:srgbClr val="92D050">
                <a:alpha val="22000"/>
              </a:srgbClr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7C92D2-76CF-0F43-B7AD-E484EE047D01}"/>
              </a:ext>
            </a:extLst>
          </p:cNvPr>
          <p:cNvGrpSpPr/>
          <p:nvPr/>
        </p:nvGrpSpPr>
        <p:grpSpPr>
          <a:xfrm>
            <a:off x="274221" y="1616859"/>
            <a:ext cx="869385" cy="2910532"/>
            <a:chOff x="180060" y="97717"/>
            <a:chExt cx="994646" cy="3698406"/>
          </a:xfrm>
        </p:grpSpPr>
        <p:pic>
          <p:nvPicPr>
            <p:cNvPr id="62" name="Graphic 61" descr="Vlog">
              <a:extLst>
                <a:ext uri="{FF2B5EF4-FFF2-40B4-BE49-F238E27FC236}">
                  <a16:creationId xmlns:a16="http://schemas.microsoft.com/office/drawing/2014/main" id="{82434085-ADAB-464E-AA16-9D106F7E6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060" y="97717"/>
              <a:ext cx="914400" cy="914400"/>
            </a:xfrm>
            <a:prstGeom prst="rect">
              <a:avLst/>
            </a:prstGeom>
          </p:spPr>
        </p:pic>
        <p:pic>
          <p:nvPicPr>
            <p:cNvPr id="63" name="Graphic 62" descr="Contract">
              <a:extLst>
                <a:ext uri="{FF2B5EF4-FFF2-40B4-BE49-F238E27FC236}">
                  <a16:creationId xmlns:a16="http://schemas.microsoft.com/office/drawing/2014/main" id="{A92BF703-1B08-DD4E-A61B-F0F234CE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0767" y="987158"/>
              <a:ext cx="914400" cy="914400"/>
            </a:xfrm>
            <a:prstGeom prst="rect">
              <a:avLst/>
            </a:prstGeom>
          </p:spPr>
        </p:pic>
        <p:pic>
          <p:nvPicPr>
            <p:cNvPr id="64" name="Graphic 63" descr="Cloud Computing">
              <a:extLst>
                <a:ext uri="{FF2B5EF4-FFF2-40B4-BE49-F238E27FC236}">
                  <a16:creationId xmlns:a16="http://schemas.microsoft.com/office/drawing/2014/main" id="{DC161DB2-9418-2A4B-B183-980346EF7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306" y="1925777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Cmd Terminal">
              <a:extLst>
                <a:ext uri="{FF2B5EF4-FFF2-40B4-BE49-F238E27FC236}">
                  <a16:creationId xmlns:a16="http://schemas.microsoft.com/office/drawing/2014/main" id="{1DDB6B62-690B-AA4D-A0B6-340A7D90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0060" y="2881723"/>
              <a:ext cx="914400" cy="914400"/>
            </a:xfrm>
            <a:prstGeom prst="rect">
              <a:avLst/>
            </a:prstGeom>
          </p:spPr>
        </p:pic>
      </p:grpSp>
      <p:sp>
        <p:nvSpPr>
          <p:cNvPr id="44" name="Snip Single Corner Rectangle 43">
            <a:extLst>
              <a:ext uri="{FF2B5EF4-FFF2-40B4-BE49-F238E27FC236}">
                <a16:creationId xmlns:a16="http://schemas.microsoft.com/office/drawing/2014/main" id="{56C05F46-DF82-1540-A756-7DD8F77C5B70}"/>
              </a:ext>
            </a:extLst>
          </p:cNvPr>
          <p:cNvSpPr/>
          <p:nvPr/>
        </p:nvSpPr>
        <p:spPr>
          <a:xfrm>
            <a:off x="215360" y="1058170"/>
            <a:ext cx="1057245" cy="5231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1800" dirty="0"/>
              <a:t>Class n</a:t>
            </a: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6FCE4CA8-A60C-434F-94F8-CDFB10F60A83}"/>
              </a:ext>
            </a:extLst>
          </p:cNvPr>
          <p:cNvSpPr/>
          <p:nvPr/>
        </p:nvSpPr>
        <p:spPr>
          <a:xfrm>
            <a:off x="417377" y="1653156"/>
            <a:ext cx="522179" cy="4044345"/>
          </a:xfrm>
          <a:prstGeom prst="upArrow">
            <a:avLst/>
          </a:prstGeom>
          <a:solidFill>
            <a:srgbClr val="0070C0">
              <a:alpha val="10000"/>
            </a:srgbClr>
          </a:solidFill>
          <a:ln>
            <a:solidFill>
              <a:schemeClr val="accent1">
                <a:shade val="5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18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1073DE-4833-F845-ADDD-097608305D39}"/>
              </a:ext>
            </a:extLst>
          </p:cNvPr>
          <p:cNvSpPr txBox="1"/>
          <p:nvPr/>
        </p:nvSpPr>
        <p:spPr>
          <a:xfrm>
            <a:off x="1205460" y="907516"/>
            <a:ext cx="2811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Content y Access</a:t>
            </a:r>
            <a:endParaRPr lang="en-CO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FDB778-61E7-7B4C-A052-58580382119B}"/>
              </a:ext>
            </a:extLst>
          </p:cNvPr>
          <p:cNvSpPr txBox="1"/>
          <p:nvPr/>
        </p:nvSpPr>
        <p:spPr>
          <a:xfrm>
            <a:off x="1084774" y="1813158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Videos</a:t>
            </a:r>
            <a:endParaRPr lang="en-CO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6F2140-AA3F-DF46-BE5A-373BB7290686}"/>
              </a:ext>
            </a:extLst>
          </p:cNvPr>
          <p:cNvSpPr txBox="1"/>
          <p:nvPr/>
        </p:nvSpPr>
        <p:spPr>
          <a:xfrm>
            <a:off x="1090376" y="2509312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Text</a:t>
            </a:r>
            <a:endParaRPr lang="en-CO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FA5225-783E-ED4F-B3E7-BBF3C5C0AB38}"/>
              </a:ext>
            </a:extLst>
          </p:cNvPr>
          <p:cNvSpPr txBox="1"/>
          <p:nvPr/>
        </p:nvSpPr>
        <p:spPr>
          <a:xfrm>
            <a:off x="1095977" y="327086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  <a:endParaRPr lang="en-CO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45ED44-48D0-4D48-9CC4-9DAB6DC478BD}"/>
              </a:ext>
            </a:extLst>
          </p:cNvPr>
          <p:cNvSpPr txBox="1"/>
          <p:nvPr/>
        </p:nvSpPr>
        <p:spPr>
          <a:xfrm>
            <a:off x="1101578" y="4032416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Computations</a:t>
            </a:r>
            <a:endParaRPr lang="en-CO" sz="1200" dirty="0"/>
          </a:p>
        </p:txBody>
      </p:sp>
      <p:pic>
        <p:nvPicPr>
          <p:cNvPr id="51" name="Graphic 50" descr="Microscope">
            <a:extLst>
              <a:ext uri="{FF2B5EF4-FFF2-40B4-BE49-F238E27FC236}">
                <a16:creationId xmlns:a16="http://schemas.microsoft.com/office/drawing/2014/main" id="{729D88BC-6766-EC44-8CC7-703199CCFC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5379" y="4493880"/>
            <a:ext cx="709703" cy="65121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2DC868D-40C1-D349-8F53-2E2AFAD9D3C0}"/>
              </a:ext>
            </a:extLst>
          </p:cNvPr>
          <p:cNvSpPr txBox="1"/>
          <p:nvPr/>
        </p:nvSpPr>
        <p:spPr>
          <a:xfrm>
            <a:off x="1092076" y="4638437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Instruments</a:t>
            </a:r>
            <a:endParaRPr lang="en-CO" sz="12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F70B67B-6C67-7B4C-BEE3-4C1023C551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87840" y="1255488"/>
            <a:ext cx="1088787" cy="999053"/>
          </a:xfrm>
          <a:prstGeom prst="rect">
            <a:avLst/>
          </a:prstGeom>
        </p:spPr>
      </p:pic>
      <p:pic>
        <p:nvPicPr>
          <p:cNvPr id="54" name="Graphic 53" descr="Online meeting">
            <a:extLst>
              <a:ext uri="{FF2B5EF4-FFF2-40B4-BE49-F238E27FC236}">
                <a16:creationId xmlns:a16="http://schemas.microsoft.com/office/drawing/2014/main" id="{13639010-36F7-D245-888B-C59EB33193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1061" y="5112561"/>
            <a:ext cx="709704" cy="65121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C1779A9-72E6-6E49-B509-1B58C9327C55}"/>
              </a:ext>
            </a:extLst>
          </p:cNvPr>
          <p:cNvSpPr txBox="1"/>
          <p:nvPr/>
        </p:nvSpPr>
        <p:spPr>
          <a:xfrm>
            <a:off x="1111082" y="5270619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VideoConf</a:t>
            </a:r>
            <a:endParaRPr lang="en-CO" sz="1200" dirty="0"/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2F67A39D-C7A5-F741-B4C4-612A0E7FE655}"/>
              </a:ext>
            </a:extLst>
          </p:cNvPr>
          <p:cNvSpPr/>
          <p:nvPr/>
        </p:nvSpPr>
        <p:spPr>
          <a:xfrm>
            <a:off x="9130991" y="3792045"/>
            <a:ext cx="774349" cy="2923636"/>
          </a:xfrm>
          <a:prstGeom prst="righ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180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A8AC681-D58F-DD4A-8AF9-F64AD74047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42823" y="4115428"/>
            <a:ext cx="1378156" cy="94356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CB70DC6-DA61-DE4F-BB46-D123880EF8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60157" y="5283884"/>
            <a:ext cx="899984" cy="82581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21826FF-96AB-8D4D-BACE-41708CE342B1}"/>
              </a:ext>
            </a:extLst>
          </p:cNvPr>
          <p:cNvSpPr txBox="1"/>
          <p:nvPr/>
        </p:nvSpPr>
        <p:spPr>
          <a:xfrm>
            <a:off x="9551462" y="5925010"/>
            <a:ext cx="2811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Foros</a:t>
            </a:r>
            <a:endParaRPr lang="en-US" sz="1600" dirty="0"/>
          </a:p>
          <a:p>
            <a:r>
              <a:rPr lang="en-US" sz="1600" dirty="0" err="1"/>
              <a:t>Mensajería</a:t>
            </a:r>
            <a:r>
              <a:rPr lang="en-US" sz="1600" dirty="0"/>
              <a:t> </a:t>
            </a:r>
            <a:r>
              <a:rPr lang="en-US" sz="1600" dirty="0" err="1"/>
              <a:t>instantánea</a:t>
            </a:r>
            <a:endParaRPr lang="en-CO" sz="16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52DF6B5-A65B-2C4A-B959-E8894334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370" y="4173761"/>
            <a:ext cx="532630" cy="4511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9BD4676-8A93-7649-AFD8-1732C1E06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37" y="5725540"/>
            <a:ext cx="460495" cy="39004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C38A28E-9930-E24F-B64A-27CE04331B86}"/>
              </a:ext>
            </a:extLst>
          </p:cNvPr>
          <p:cNvSpPr txBox="1"/>
          <p:nvPr/>
        </p:nvSpPr>
        <p:spPr>
          <a:xfrm rot="16200000">
            <a:off x="9291671" y="3023620"/>
            <a:ext cx="5085046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3999" b="1" dirty="0"/>
              <a:t>Platform LA-CoNGA</a:t>
            </a:r>
          </a:p>
        </p:txBody>
      </p:sp>
    </p:spTree>
    <p:extLst>
      <p:ext uri="{BB962C8B-B14F-4D97-AF65-F5344CB8AC3E}">
        <p14:creationId xmlns:p14="http://schemas.microsoft.com/office/powerpoint/2010/main" val="18258792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610</Words>
  <Application>Microsoft Macintosh PowerPoint</Application>
  <PresentationFormat>Widescreen</PresentationFormat>
  <Paragraphs>130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Montserrat Medium</vt:lpstr>
      <vt:lpstr>StarSymbol</vt:lpstr>
      <vt:lpstr>Montserrat</vt:lpstr>
      <vt:lpstr>Liberation Sans</vt:lpstr>
      <vt:lpstr>Roboto</vt:lpstr>
      <vt:lpstr>Calibri</vt:lpstr>
      <vt:lpstr>Libre Franklin Medium</vt:lpstr>
      <vt:lpstr>Libre Franklin</vt:lpstr>
      <vt:lpstr>Tema de Office</vt:lpstr>
      <vt:lpstr>LA-CoNGA physics</vt:lpstr>
      <vt:lpstr>Scientific collaboration and education at a global scale </vt:lpstr>
      <vt:lpstr>The importance of virtual research and learning networks </vt:lpstr>
      <vt:lpstr>LA-CoNGA physics </vt:lpstr>
      <vt:lpstr>Universities and Scientific/Industrial Partners</vt:lpstr>
      <vt:lpstr>PowerPoint Presentation</vt:lpstr>
      <vt:lpstr>Calendario y Actividades LA-CoNGA 2021</vt:lpstr>
      <vt:lpstr>Community, Methodology and platform </vt:lpstr>
      <vt:lpstr>Professional platform</vt:lpstr>
      <vt:lpstr>Remote labs 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LA-CoNGA physics y  USFQ</dc:title>
  <cp:lastModifiedBy>LUIS ALBERTO NUNEZ DE VIL MARTINEZ</cp:lastModifiedBy>
  <cp:revision>22</cp:revision>
  <cp:lastPrinted>2022-03-28T21:29:23Z</cp:lastPrinted>
  <dcterms:modified xsi:type="dcterms:W3CDTF">2022-03-28T21:32:03Z</dcterms:modified>
</cp:coreProperties>
</file>